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65" r:id="rId2"/>
    <p:sldId id="257" r:id="rId3"/>
    <p:sldId id="267" r:id="rId4"/>
    <p:sldId id="270" r:id="rId5"/>
    <p:sldId id="269" r:id="rId6"/>
    <p:sldId id="256" r:id="rId7"/>
    <p:sldId id="266" r:id="rId8"/>
    <p:sldId id="258" r:id="rId9"/>
    <p:sldId id="259" r:id="rId10"/>
    <p:sldId id="260" r:id="rId11"/>
    <p:sldId id="261" r:id="rId12"/>
    <p:sldId id="262" r:id="rId13"/>
    <p:sldId id="264" r:id="rId14"/>
    <p:sldId id="263" r:id="rId15"/>
    <p:sldId id="271" r:id="rId16"/>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6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031"/>
    <p:restoredTop sz="93265"/>
  </p:normalViewPr>
  <p:slideViewPr>
    <p:cSldViewPr snapToGrid="0" snapToObjects="1">
      <p:cViewPr varScale="1">
        <p:scale>
          <a:sx n="119" d="100"/>
          <a:sy n="119" d="100"/>
        </p:scale>
        <p:origin x="120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A72C3F-D8AC-4345-9083-85CA2CEB499D}" type="datetimeFigureOut">
              <a:rPr kumimoji="1" lang="zh-TW" altLang="en-US" smtClean="0"/>
              <a:t>2023/7/2</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AD19C0-6504-6240-B10A-50C155988C67}" type="slidenum">
              <a:rPr kumimoji="1" lang="zh-TW" altLang="en-US" smtClean="0"/>
              <a:t>‹#›</a:t>
            </a:fld>
            <a:endParaRPr kumimoji="1" lang="zh-TW" altLang="en-US"/>
          </a:p>
        </p:txBody>
      </p:sp>
    </p:spTree>
    <p:extLst>
      <p:ext uri="{BB962C8B-B14F-4D97-AF65-F5344CB8AC3E}">
        <p14:creationId xmlns:p14="http://schemas.microsoft.com/office/powerpoint/2010/main" val="418602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移花接木</a:t>
            </a:r>
            <a:endParaRPr kumimoji="1" lang="en-US" altLang="zh-TW" dirty="0"/>
          </a:p>
          <a:p>
            <a:endParaRPr kumimoji="1" lang="en-US" altLang="zh-TW" dirty="0"/>
          </a:p>
          <a:p>
            <a:r>
              <a:rPr kumimoji="1" lang="en-US" altLang="zh-TW" dirty="0"/>
              <a:t>Numerous studies have explored the application of reinforcement learning in investment decision-making and portfolio optimization, indicating the potential for advancements in this field. However, it is important to note that existing research often focuses on specific classes of financial products, thus leaving room for improvement in terms of generalizability and adaptability across diverse financial assets.</a:t>
            </a:r>
          </a:p>
          <a:p>
            <a:endParaRPr kumimoji="1" lang="en-US" altLang="zh-TW" dirty="0"/>
          </a:p>
          <a:p>
            <a:r>
              <a:rPr kumimoji="1" lang="en-US" altLang="zh-TW" dirty="0"/>
              <a:t>The current body of literature mainly demonstrates the efficacy of reinforcement learning algorithms or models using a limited set of financial products. However, it is crucial to acknowledge the significant variation and complexity present within different types of investment assets. To address this limitation, the proposed research aims to develop an automated RL agent system within the </a:t>
            </a:r>
            <a:r>
              <a:rPr kumimoji="1" lang="en-US" altLang="zh-TW" dirty="0" err="1"/>
              <a:t>MLOps</a:t>
            </a:r>
            <a:r>
              <a:rPr kumimoji="1" lang="en-US" altLang="zh-TW" dirty="0"/>
              <a:t> framework, enabling researchers and investors to construct models that can be applied to a wide range of financial products.</a:t>
            </a:r>
          </a:p>
          <a:p>
            <a:endParaRPr kumimoji="1" lang="en-US" altLang="zh-TW" dirty="0"/>
          </a:p>
          <a:p>
            <a:r>
              <a:rPr kumimoji="1" lang="en-US" altLang="zh-TW" dirty="0"/>
              <a:t>By leveraging the power of </a:t>
            </a:r>
            <a:r>
              <a:rPr kumimoji="1" lang="en-US" altLang="zh-TW" dirty="0" err="1"/>
              <a:t>MLOps</a:t>
            </a:r>
            <a:r>
              <a:rPr kumimoji="1" lang="en-US" altLang="zh-TW" dirty="0"/>
              <a:t>, the developed system will provide a standardized and streamlined approach for researchers and investors to build and evaluate models for various investment assets. This will not only enhance the efficiency of model development but also facilitate the broader application of reinforcement learning techniques in the financial domain.</a:t>
            </a:r>
          </a:p>
          <a:p>
            <a:endParaRPr kumimoji="1" lang="en-US" altLang="zh-TW" dirty="0"/>
          </a:p>
          <a:p>
            <a:r>
              <a:rPr kumimoji="1" lang="en-US" altLang="zh-TW" dirty="0"/>
              <a:t>The primary objective is to bridge the gap between existing research and practical implementation by offering a comprehensive and versatile system that caters to the diverse nature of financial products. By enabling researchers and investors to easily develop models for different types of investment assets, this system will contribute to the advancement of knowledge and effectiveness in investment decision-making processes.</a:t>
            </a:r>
          </a:p>
          <a:p>
            <a:endParaRPr kumimoji="1" lang="en-US" altLang="zh-TW" dirty="0"/>
          </a:p>
          <a:p>
            <a:r>
              <a:rPr kumimoji="1" lang="en-US" altLang="zh-TW" dirty="0"/>
              <a:t>In summary, the proposed research seeks to address the current limitations in the field by developing an </a:t>
            </a:r>
            <a:r>
              <a:rPr kumimoji="1" lang="en-US" altLang="zh-TW" dirty="0" err="1"/>
              <a:t>MLOps</a:t>
            </a:r>
            <a:r>
              <a:rPr kumimoji="1" lang="en-US" altLang="zh-TW" dirty="0"/>
              <a:t>-based automated RL agent system that enables researchers and investors to build models applicable to a wide array of investment assets, promoting broader adoption and understanding in the domain of financial product investment.</a:t>
            </a:r>
            <a:endParaRPr kumimoji="1" lang="zh-TW" altLang="en-US" dirty="0"/>
          </a:p>
        </p:txBody>
      </p:sp>
      <p:sp>
        <p:nvSpPr>
          <p:cNvPr id="4" name="投影片編號版面配置區 3"/>
          <p:cNvSpPr>
            <a:spLocks noGrp="1"/>
          </p:cNvSpPr>
          <p:nvPr>
            <p:ph type="sldNum" sz="quarter" idx="5"/>
          </p:nvPr>
        </p:nvSpPr>
        <p:spPr/>
        <p:txBody>
          <a:bodyPr/>
          <a:lstStyle/>
          <a:p>
            <a:fld id="{4BAD19C0-6504-6240-B10A-50C155988C67}" type="slidenum">
              <a:rPr kumimoji="1" lang="zh-TW" altLang="en-US" smtClean="0"/>
              <a:t>3</a:t>
            </a:fld>
            <a:endParaRPr kumimoji="1" lang="zh-TW" altLang="en-US"/>
          </a:p>
        </p:txBody>
      </p:sp>
    </p:spTree>
    <p:extLst>
      <p:ext uri="{BB962C8B-B14F-4D97-AF65-F5344CB8AC3E}">
        <p14:creationId xmlns:p14="http://schemas.microsoft.com/office/powerpoint/2010/main" val="505486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a:t>Action and reward function </a:t>
            </a:r>
            <a:r>
              <a:rPr kumimoji="1" lang="zh-TW" altLang="en-US" dirty="0"/>
              <a:t>會待 </a:t>
            </a:r>
            <a:r>
              <a:rPr kumimoji="1" lang="en-US" altLang="zh-TW" dirty="0" err="1"/>
              <a:t>MLOps</a:t>
            </a:r>
            <a:r>
              <a:rPr kumimoji="1" lang="en-US" altLang="zh-TW" dirty="0"/>
              <a:t> </a:t>
            </a:r>
            <a:r>
              <a:rPr kumimoji="1" lang="zh-TW" altLang="en-US" dirty="0"/>
              <a:t>完善後再更多的琢磨</a:t>
            </a:r>
            <a:r>
              <a:rPr kumimoji="1" lang="en-US" altLang="zh-TW" dirty="0"/>
              <a:t> </a:t>
            </a:r>
            <a:r>
              <a:rPr kumimoji="1" lang="zh-TW" altLang="en-US" dirty="0"/>
              <a:t> </a:t>
            </a:r>
            <a:r>
              <a:rPr kumimoji="1" lang="en-US" altLang="zh-TW" dirty="0"/>
              <a:t>-&gt; </a:t>
            </a:r>
            <a:r>
              <a:rPr kumimoji="1" lang="zh-TW" altLang="en-US" dirty="0"/>
              <a:t>我之前已經有在嘗試了，給老師看</a:t>
            </a:r>
            <a:r>
              <a:rPr kumimoji="1" lang="en-US" altLang="zh-TW" dirty="0"/>
              <a:t> </a:t>
            </a:r>
            <a:r>
              <a:rPr kumimoji="1" lang="en-US" altLang="zh-TW" dirty="0" err="1"/>
              <a:t>rl</a:t>
            </a:r>
            <a:r>
              <a:rPr kumimoji="1" lang="en-US" altLang="zh-TW" dirty="0"/>
              <a:t> </a:t>
            </a:r>
            <a:r>
              <a:rPr kumimoji="1" lang="zh-TW" altLang="en-US" dirty="0"/>
              <a:t>程式碼</a:t>
            </a:r>
            <a:r>
              <a:rPr kumimoji="1" lang="en-US" altLang="zh-TW" dirty="0"/>
              <a:t> -&gt; </a:t>
            </a:r>
            <a:r>
              <a:rPr kumimoji="1" lang="zh-TW" altLang="en-US" dirty="0"/>
              <a:t>給老師看網站初步介面</a:t>
            </a:r>
          </a:p>
        </p:txBody>
      </p:sp>
      <p:sp>
        <p:nvSpPr>
          <p:cNvPr id="4" name="投影片編號版面配置區 3"/>
          <p:cNvSpPr>
            <a:spLocks noGrp="1"/>
          </p:cNvSpPr>
          <p:nvPr>
            <p:ph type="sldNum" sz="quarter" idx="5"/>
          </p:nvPr>
        </p:nvSpPr>
        <p:spPr/>
        <p:txBody>
          <a:bodyPr/>
          <a:lstStyle/>
          <a:p>
            <a:fld id="{4BAD19C0-6504-6240-B10A-50C155988C67}" type="slidenum">
              <a:rPr kumimoji="1" lang="zh-TW" altLang="en-US" smtClean="0"/>
              <a:t>4</a:t>
            </a:fld>
            <a:endParaRPr kumimoji="1" lang="zh-TW" altLang="en-US"/>
          </a:p>
        </p:txBody>
      </p:sp>
    </p:spTree>
    <p:extLst>
      <p:ext uri="{BB962C8B-B14F-4D97-AF65-F5344CB8AC3E}">
        <p14:creationId xmlns:p14="http://schemas.microsoft.com/office/powerpoint/2010/main" val="1395675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76178B0-51E5-1943-BFF6-A2748C9C47A7}"/>
              </a:ext>
            </a:extLst>
          </p:cNvPr>
          <p:cNvSpPr>
            <a:spLocks noGrp="1"/>
          </p:cNvSpPr>
          <p:nvPr>
            <p:ph type="ctrTitle"/>
          </p:nvPr>
        </p:nvSpPr>
        <p:spPr>
          <a:xfrm>
            <a:off x="1524000" y="1122363"/>
            <a:ext cx="9144000" cy="2387600"/>
          </a:xfrm>
        </p:spPr>
        <p:txBody>
          <a:bodyPr anchor="b"/>
          <a:lstStyle>
            <a:lvl1pPr algn="ctr">
              <a:defRPr sz="6000"/>
            </a:lvl1pPr>
          </a:lstStyle>
          <a:p>
            <a:r>
              <a:rPr kumimoji="1" lang="zh-TW" altLang="en-US"/>
              <a:t>按一下以編輯母片標題樣式</a:t>
            </a:r>
          </a:p>
        </p:txBody>
      </p:sp>
      <p:sp>
        <p:nvSpPr>
          <p:cNvPr id="3" name="副標題 2">
            <a:extLst>
              <a:ext uri="{FF2B5EF4-FFF2-40B4-BE49-F238E27FC236}">
                <a16:creationId xmlns:a16="http://schemas.microsoft.com/office/drawing/2014/main" id="{FA710ABB-D6AC-5746-88CB-F89860E185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a:t>按一下以編輯母片子標題樣式</a:t>
            </a:r>
          </a:p>
        </p:txBody>
      </p:sp>
      <p:sp>
        <p:nvSpPr>
          <p:cNvPr id="4" name="日期版面配置區 3">
            <a:extLst>
              <a:ext uri="{FF2B5EF4-FFF2-40B4-BE49-F238E27FC236}">
                <a16:creationId xmlns:a16="http://schemas.microsoft.com/office/drawing/2014/main" id="{82C175CE-1EF8-1B49-88A6-5F837C0F39EA}"/>
              </a:ext>
            </a:extLst>
          </p:cNvPr>
          <p:cNvSpPr>
            <a:spLocks noGrp="1"/>
          </p:cNvSpPr>
          <p:nvPr>
            <p:ph type="dt" sz="half" idx="10"/>
          </p:nvPr>
        </p:nvSpPr>
        <p:spPr/>
        <p:txBody>
          <a:bodyPr/>
          <a:lstStyle/>
          <a:p>
            <a:fld id="{DA98D161-4906-534B-AF84-8AC06336BB31}" type="datetimeFigureOut">
              <a:rPr kumimoji="1" lang="zh-TW" altLang="en-US" smtClean="0"/>
              <a:t>2023/7/2</a:t>
            </a:fld>
            <a:endParaRPr kumimoji="1" lang="zh-TW" altLang="en-US"/>
          </a:p>
        </p:txBody>
      </p:sp>
      <p:sp>
        <p:nvSpPr>
          <p:cNvPr id="5" name="頁尾版面配置區 4">
            <a:extLst>
              <a:ext uri="{FF2B5EF4-FFF2-40B4-BE49-F238E27FC236}">
                <a16:creationId xmlns:a16="http://schemas.microsoft.com/office/drawing/2014/main" id="{F8192A10-C380-4544-9FA4-00EBC5E870A0}"/>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ACCE0174-89E5-C24A-86FA-B9A6AEA8A86D}"/>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2979735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C11E831-C135-C446-982D-38A44DB05F61}"/>
              </a:ext>
            </a:extLst>
          </p:cNvPr>
          <p:cNvSpPr>
            <a:spLocks noGrp="1"/>
          </p:cNvSpPr>
          <p:nvPr>
            <p:ph type="title"/>
          </p:nvPr>
        </p:nvSpPr>
        <p:spPr/>
        <p:txBody>
          <a:bodyPr/>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3654B8F0-E387-D649-B5C3-6419B3A5A17F}"/>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B4B8BFB4-7403-D64E-BE2E-250288D9DCA2}"/>
              </a:ext>
            </a:extLst>
          </p:cNvPr>
          <p:cNvSpPr>
            <a:spLocks noGrp="1"/>
          </p:cNvSpPr>
          <p:nvPr>
            <p:ph type="dt" sz="half" idx="10"/>
          </p:nvPr>
        </p:nvSpPr>
        <p:spPr/>
        <p:txBody>
          <a:bodyPr/>
          <a:lstStyle/>
          <a:p>
            <a:fld id="{DA98D161-4906-534B-AF84-8AC06336BB31}" type="datetimeFigureOut">
              <a:rPr kumimoji="1" lang="zh-TW" altLang="en-US" smtClean="0"/>
              <a:t>2023/7/2</a:t>
            </a:fld>
            <a:endParaRPr kumimoji="1" lang="zh-TW" altLang="en-US"/>
          </a:p>
        </p:txBody>
      </p:sp>
      <p:sp>
        <p:nvSpPr>
          <p:cNvPr id="5" name="頁尾版面配置區 4">
            <a:extLst>
              <a:ext uri="{FF2B5EF4-FFF2-40B4-BE49-F238E27FC236}">
                <a16:creationId xmlns:a16="http://schemas.microsoft.com/office/drawing/2014/main" id="{03EE0EA7-6C44-A748-BB34-B07613D564D8}"/>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85A454F3-4DA7-214D-B677-A6A40AD37A8D}"/>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26634241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3F6B3BCF-44BF-5D43-9B4B-B67C8681773F}"/>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740A7CEB-3696-D14A-9112-F822F132EE8D}"/>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77A01659-D3E1-2146-B331-6ED72F8D90AF}"/>
              </a:ext>
            </a:extLst>
          </p:cNvPr>
          <p:cNvSpPr>
            <a:spLocks noGrp="1"/>
          </p:cNvSpPr>
          <p:nvPr>
            <p:ph type="dt" sz="half" idx="10"/>
          </p:nvPr>
        </p:nvSpPr>
        <p:spPr/>
        <p:txBody>
          <a:bodyPr/>
          <a:lstStyle/>
          <a:p>
            <a:fld id="{DA98D161-4906-534B-AF84-8AC06336BB31}" type="datetimeFigureOut">
              <a:rPr kumimoji="1" lang="zh-TW" altLang="en-US" smtClean="0"/>
              <a:t>2023/7/2</a:t>
            </a:fld>
            <a:endParaRPr kumimoji="1" lang="zh-TW" altLang="en-US"/>
          </a:p>
        </p:txBody>
      </p:sp>
      <p:sp>
        <p:nvSpPr>
          <p:cNvPr id="5" name="頁尾版面配置區 4">
            <a:extLst>
              <a:ext uri="{FF2B5EF4-FFF2-40B4-BE49-F238E27FC236}">
                <a16:creationId xmlns:a16="http://schemas.microsoft.com/office/drawing/2014/main" id="{E4A4F1B5-6B5D-5740-9551-512B548EC918}"/>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1365D1FA-106A-4249-8ACA-17D929939B78}"/>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2197933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7025318-4E18-6042-9419-E1AE206F01C7}"/>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80C19AB3-9106-EF4A-A2DD-B0BE13C3FE43}"/>
              </a:ext>
            </a:extLst>
          </p:cNvPr>
          <p:cNvSpPr>
            <a:spLocks noGrp="1"/>
          </p:cNvSpPr>
          <p:nvPr>
            <p:ph idx="1"/>
          </p:nvPr>
        </p:nvSpPr>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DDE70752-A274-1846-9A55-F6D743BD787B}"/>
              </a:ext>
            </a:extLst>
          </p:cNvPr>
          <p:cNvSpPr>
            <a:spLocks noGrp="1"/>
          </p:cNvSpPr>
          <p:nvPr>
            <p:ph type="dt" sz="half" idx="10"/>
          </p:nvPr>
        </p:nvSpPr>
        <p:spPr/>
        <p:txBody>
          <a:bodyPr/>
          <a:lstStyle/>
          <a:p>
            <a:fld id="{DA98D161-4906-534B-AF84-8AC06336BB31}" type="datetimeFigureOut">
              <a:rPr kumimoji="1" lang="zh-TW" altLang="en-US" smtClean="0"/>
              <a:t>2023/7/2</a:t>
            </a:fld>
            <a:endParaRPr kumimoji="1" lang="zh-TW" altLang="en-US"/>
          </a:p>
        </p:txBody>
      </p:sp>
      <p:sp>
        <p:nvSpPr>
          <p:cNvPr id="5" name="頁尾版面配置區 4">
            <a:extLst>
              <a:ext uri="{FF2B5EF4-FFF2-40B4-BE49-F238E27FC236}">
                <a16:creationId xmlns:a16="http://schemas.microsoft.com/office/drawing/2014/main" id="{CF901503-46FE-D24F-A966-E4544B5B05D7}"/>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555C0CB4-D331-3842-A85C-D59739B3DC39}"/>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8095764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9E97D95-9707-9747-9723-A30F08878D02}"/>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1311873E-C7EE-7C43-B388-693C0EDA53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7E3B4BE4-B50A-0D42-8904-4B3D2393475C}"/>
              </a:ext>
            </a:extLst>
          </p:cNvPr>
          <p:cNvSpPr>
            <a:spLocks noGrp="1"/>
          </p:cNvSpPr>
          <p:nvPr>
            <p:ph type="dt" sz="half" idx="10"/>
          </p:nvPr>
        </p:nvSpPr>
        <p:spPr/>
        <p:txBody>
          <a:bodyPr/>
          <a:lstStyle/>
          <a:p>
            <a:fld id="{DA98D161-4906-534B-AF84-8AC06336BB31}" type="datetimeFigureOut">
              <a:rPr kumimoji="1" lang="zh-TW" altLang="en-US" smtClean="0"/>
              <a:t>2023/7/2</a:t>
            </a:fld>
            <a:endParaRPr kumimoji="1" lang="zh-TW" altLang="en-US"/>
          </a:p>
        </p:txBody>
      </p:sp>
      <p:sp>
        <p:nvSpPr>
          <p:cNvPr id="5" name="頁尾版面配置區 4">
            <a:extLst>
              <a:ext uri="{FF2B5EF4-FFF2-40B4-BE49-F238E27FC236}">
                <a16:creationId xmlns:a16="http://schemas.microsoft.com/office/drawing/2014/main" id="{0B7B632B-F547-1844-9613-26EA5C655802}"/>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81B1146D-55AD-E94B-BDFA-EEAE6F5147B9}"/>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50321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C2E40C-E63C-FD4D-87EB-A5996F7DCAEB}"/>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3C4AD147-E39B-B743-9E5C-1F93492303F6}"/>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內容版面配置區 3">
            <a:extLst>
              <a:ext uri="{FF2B5EF4-FFF2-40B4-BE49-F238E27FC236}">
                <a16:creationId xmlns:a16="http://schemas.microsoft.com/office/drawing/2014/main" id="{FF5B1C78-1A7D-6541-8FF1-39A294F2D6F4}"/>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日期版面配置區 4">
            <a:extLst>
              <a:ext uri="{FF2B5EF4-FFF2-40B4-BE49-F238E27FC236}">
                <a16:creationId xmlns:a16="http://schemas.microsoft.com/office/drawing/2014/main" id="{CA3B0093-2939-3B46-8E69-53D2B9DB9203}"/>
              </a:ext>
            </a:extLst>
          </p:cNvPr>
          <p:cNvSpPr>
            <a:spLocks noGrp="1"/>
          </p:cNvSpPr>
          <p:nvPr>
            <p:ph type="dt" sz="half" idx="10"/>
          </p:nvPr>
        </p:nvSpPr>
        <p:spPr/>
        <p:txBody>
          <a:bodyPr/>
          <a:lstStyle/>
          <a:p>
            <a:fld id="{DA98D161-4906-534B-AF84-8AC06336BB31}" type="datetimeFigureOut">
              <a:rPr kumimoji="1" lang="zh-TW" altLang="en-US" smtClean="0"/>
              <a:t>2023/7/2</a:t>
            </a:fld>
            <a:endParaRPr kumimoji="1" lang="zh-TW" altLang="en-US"/>
          </a:p>
        </p:txBody>
      </p:sp>
      <p:sp>
        <p:nvSpPr>
          <p:cNvPr id="6" name="頁尾版面配置區 5">
            <a:extLst>
              <a:ext uri="{FF2B5EF4-FFF2-40B4-BE49-F238E27FC236}">
                <a16:creationId xmlns:a16="http://schemas.microsoft.com/office/drawing/2014/main" id="{68AAC272-213A-A849-A43C-5B4A94AFA0CB}"/>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6D69935E-387F-0B42-B2E9-8F69EE03689C}"/>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3626001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8639AF6-14AB-4B46-A2E3-BA75B3DEC7FA}"/>
              </a:ext>
            </a:extLst>
          </p:cNvPr>
          <p:cNvSpPr>
            <a:spLocks noGrp="1"/>
          </p:cNvSpPr>
          <p:nvPr>
            <p:ph type="title"/>
          </p:nvPr>
        </p:nvSpPr>
        <p:spPr>
          <a:xfrm>
            <a:off x="839788" y="365125"/>
            <a:ext cx="10515600" cy="1325563"/>
          </a:xfrm>
        </p:spPr>
        <p:txBody>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4180A76C-4D4E-CA4E-B986-9DE34B1A81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CC59C96B-345E-0B48-82AE-4058435B39F8}"/>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文字版面配置區 4">
            <a:extLst>
              <a:ext uri="{FF2B5EF4-FFF2-40B4-BE49-F238E27FC236}">
                <a16:creationId xmlns:a16="http://schemas.microsoft.com/office/drawing/2014/main" id="{DACC0BCA-7580-B142-8DA2-88F191E990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A3563D91-DE5C-4743-A7DE-03C350D941FC}"/>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7" name="日期版面配置區 6">
            <a:extLst>
              <a:ext uri="{FF2B5EF4-FFF2-40B4-BE49-F238E27FC236}">
                <a16:creationId xmlns:a16="http://schemas.microsoft.com/office/drawing/2014/main" id="{4BA2AC00-2CB3-7944-A76E-5A6FEC284696}"/>
              </a:ext>
            </a:extLst>
          </p:cNvPr>
          <p:cNvSpPr>
            <a:spLocks noGrp="1"/>
          </p:cNvSpPr>
          <p:nvPr>
            <p:ph type="dt" sz="half" idx="10"/>
          </p:nvPr>
        </p:nvSpPr>
        <p:spPr/>
        <p:txBody>
          <a:bodyPr/>
          <a:lstStyle/>
          <a:p>
            <a:fld id="{DA98D161-4906-534B-AF84-8AC06336BB31}" type="datetimeFigureOut">
              <a:rPr kumimoji="1" lang="zh-TW" altLang="en-US" smtClean="0"/>
              <a:t>2023/7/2</a:t>
            </a:fld>
            <a:endParaRPr kumimoji="1" lang="zh-TW" altLang="en-US"/>
          </a:p>
        </p:txBody>
      </p:sp>
      <p:sp>
        <p:nvSpPr>
          <p:cNvPr id="8" name="頁尾版面配置區 7">
            <a:extLst>
              <a:ext uri="{FF2B5EF4-FFF2-40B4-BE49-F238E27FC236}">
                <a16:creationId xmlns:a16="http://schemas.microsoft.com/office/drawing/2014/main" id="{4D94E0CB-481B-E445-9397-19DF59744CF3}"/>
              </a:ext>
            </a:extLst>
          </p:cNvPr>
          <p:cNvSpPr>
            <a:spLocks noGrp="1"/>
          </p:cNvSpPr>
          <p:nvPr>
            <p:ph type="ftr" sz="quarter" idx="11"/>
          </p:nvPr>
        </p:nvSpPr>
        <p:spPr/>
        <p:txBody>
          <a:bodyPr/>
          <a:lstStyle/>
          <a:p>
            <a:endParaRPr kumimoji="1" lang="zh-TW" altLang="en-US"/>
          </a:p>
        </p:txBody>
      </p:sp>
      <p:sp>
        <p:nvSpPr>
          <p:cNvPr id="9" name="投影片編號版面配置區 8">
            <a:extLst>
              <a:ext uri="{FF2B5EF4-FFF2-40B4-BE49-F238E27FC236}">
                <a16:creationId xmlns:a16="http://schemas.microsoft.com/office/drawing/2014/main" id="{E268E4EA-8FFF-3443-A7CF-C53CB5947BE8}"/>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2732693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E5094E2-559E-A548-B473-7E77161440B0}"/>
              </a:ext>
            </a:extLst>
          </p:cNvPr>
          <p:cNvSpPr>
            <a:spLocks noGrp="1"/>
          </p:cNvSpPr>
          <p:nvPr>
            <p:ph type="title"/>
          </p:nvPr>
        </p:nvSpPr>
        <p:spPr/>
        <p:txBody>
          <a:bodyPr/>
          <a:lstStyle/>
          <a:p>
            <a:r>
              <a:rPr kumimoji="1" lang="zh-TW" altLang="en-US"/>
              <a:t>按一下以編輯母片標題樣式</a:t>
            </a:r>
          </a:p>
        </p:txBody>
      </p:sp>
      <p:sp>
        <p:nvSpPr>
          <p:cNvPr id="3" name="日期版面配置區 2">
            <a:extLst>
              <a:ext uri="{FF2B5EF4-FFF2-40B4-BE49-F238E27FC236}">
                <a16:creationId xmlns:a16="http://schemas.microsoft.com/office/drawing/2014/main" id="{7812462E-6995-F245-97C6-C287121D0386}"/>
              </a:ext>
            </a:extLst>
          </p:cNvPr>
          <p:cNvSpPr>
            <a:spLocks noGrp="1"/>
          </p:cNvSpPr>
          <p:nvPr>
            <p:ph type="dt" sz="half" idx="10"/>
          </p:nvPr>
        </p:nvSpPr>
        <p:spPr/>
        <p:txBody>
          <a:bodyPr/>
          <a:lstStyle/>
          <a:p>
            <a:fld id="{DA98D161-4906-534B-AF84-8AC06336BB31}" type="datetimeFigureOut">
              <a:rPr kumimoji="1" lang="zh-TW" altLang="en-US" smtClean="0"/>
              <a:t>2023/7/2</a:t>
            </a:fld>
            <a:endParaRPr kumimoji="1" lang="zh-TW" altLang="en-US"/>
          </a:p>
        </p:txBody>
      </p:sp>
      <p:sp>
        <p:nvSpPr>
          <p:cNvPr id="4" name="頁尾版面配置區 3">
            <a:extLst>
              <a:ext uri="{FF2B5EF4-FFF2-40B4-BE49-F238E27FC236}">
                <a16:creationId xmlns:a16="http://schemas.microsoft.com/office/drawing/2014/main" id="{0CB788F3-5578-F748-8F52-FCBCECCA8664}"/>
              </a:ext>
            </a:extLst>
          </p:cNvPr>
          <p:cNvSpPr>
            <a:spLocks noGrp="1"/>
          </p:cNvSpPr>
          <p:nvPr>
            <p:ph type="ftr" sz="quarter" idx="11"/>
          </p:nvPr>
        </p:nvSpPr>
        <p:spPr/>
        <p:txBody>
          <a:bodyPr/>
          <a:lstStyle/>
          <a:p>
            <a:endParaRPr kumimoji="1" lang="zh-TW" altLang="en-US"/>
          </a:p>
        </p:txBody>
      </p:sp>
      <p:sp>
        <p:nvSpPr>
          <p:cNvPr id="5" name="投影片編號版面配置區 4">
            <a:extLst>
              <a:ext uri="{FF2B5EF4-FFF2-40B4-BE49-F238E27FC236}">
                <a16:creationId xmlns:a16="http://schemas.microsoft.com/office/drawing/2014/main" id="{1803A854-E898-0045-9EF9-FD1B81344BBB}"/>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3889965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C1748075-C03B-E749-B459-09EEAD953BE2}"/>
              </a:ext>
            </a:extLst>
          </p:cNvPr>
          <p:cNvSpPr>
            <a:spLocks noGrp="1"/>
          </p:cNvSpPr>
          <p:nvPr>
            <p:ph type="dt" sz="half" idx="10"/>
          </p:nvPr>
        </p:nvSpPr>
        <p:spPr/>
        <p:txBody>
          <a:bodyPr/>
          <a:lstStyle/>
          <a:p>
            <a:fld id="{DA98D161-4906-534B-AF84-8AC06336BB31}" type="datetimeFigureOut">
              <a:rPr kumimoji="1" lang="zh-TW" altLang="en-US" smtClean="0"/>
              <a:t>2023/7/2</a:t>
            </a:fld>
            <a:endParaRPr kumimoji="1" lang="zh-TW" altLang="en-US"/>
          </a:p>
        </p:txBody>
      </p:sp>
      <p:sp>
        <p:nvSpPr>
          <p:cNvPr id="3" name="頁尾版面配置區 2">
            <a:extLst>
              <a:ext uri="{FF2B5EF4-FFF2-40B4-BE49-F238E27FC236}">
                <a16:creationId xmlns:a16="http://schemas.microsoft.com/office/drawing/2014/main" id="{444654C8-6D9E-064D-877D-F35BE52607BF}"/>
              </a:ext>
            </a:extLst>
          </p:cNvPr>
          <p:cNvSpPr>
            <a:spLocks noGrp="1"/>
          </p:cNvSpPr>
          <p:nvPr>
            <p:ph type="ftr" sz="quarter" idx="11"/>
          </p:nvPr>
        </p:nvSpPr>
        <p:spPr/>
        <p:txBody>
          <a:bodyPr/>
          <a:lstStyle/>
          <a:p>
            <a:endParaRPr kumimoji="1" lang="zh-TW" altLang="en-US"/>
          </a:p>
        </p:txBody>
      </p:sp>
      <p:sp>
        <p:nvSpPr>
          <p:cNvPr id="4" name="投影片編號版面配置區 3">
            <a:extLst>
              <a:ext uri="{FF2B5EF4-FFF2-40B4-BE49-F238E27FC236}">
                <a16:creationId xmlns:a16="http://schemas.microsoft.com/office/drawing/2014/main" id="{697CD80F-5E5B-9E49-AD69-35FD419ED973}"/>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305155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D14F5C5-719B-4247-B07C-5DD4532D14C7}"/>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21E5F6F8-1CE2-DB4A-81CD-33D2066D5C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文字版面配置區 3">
            <a:extLst>
              <a:ext uri="{FF2B5EF4-FFF2-40B4-BE49-F238E27FC236}">
                <a16:creationId xmlns:a16="http://schemas.microsoft.com/office/drawing/2014/main" id="{DBFAC5F8-6CDD-AE4F-9765-BE6CA54533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EF42D990-7FA0-D842-84D2-F9CAA785A1A8}"/>
              </a:ext>
            </a:extLst>
          </p:cNvPr>
          <p:cNvSpPr>
            <a:spLocks noGrp="1"/>
          </p:cNvSpPr>
          <p:nvPr>
            <p:ph type="dt" sz="half" idx="10"/>
          </p:nvPr>
        </p:nvSpPr>
        <p:spPr/>
        <p:txBody>
          <a:bodyPr/>
          <a:lstStyle/>
          <a:p>
            <a:fld id="{DA98D161-4906-534B-AF84-8AC06336BB31}" type="datetimeFigureOut">
              <a:rPr kumimoji="1" lang="zh-TW" altLang="en-US" smtClean="0"/>
              <a:t>2023/7/2</a:t>
            </a:fld>
            <a:endParaRPr kumimoji="1" lang="zh-TW" altLang="en-US"/>
          </a:p>
        </p:txBody>
      </p:sp>
      <p:sp>
        <p:nvSpPr>
          <p:cNvPr id="6" name="頁尾版面配置區 5">
            <a:extLst>
              <a:ext uri="{FF2B5EF4-FFF2-40B4-BE49-F238E27FC236}">
                <a16:creationId xmlns:a16="http://schemas.microsoft.com/office/drawing/2014/main" id="{DC77BB3B-30FF-FD40-AE6C-A49575B4802D}"/>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C781C7A9-0A17-6047-9811-56363D3EBA58}"/>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29691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0CAA0B8-2608-BE48-9BD8-61AD7E741E45}"/>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圖片版面配置區 2">
            <a:extLst>
              <a:ext uri="{FF2B5EF4-FFF2-40B4-BE49-F238E27FC236}">
                <a16:creationId xmlns:a16="http://schemas.microsoft.com/office/drawing/2014/main" id="{BC9CB8A8-D7B0-B34B-8264-FAB13E07E6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TW" altLang="en-US"/>
          </a:p>
        </p:txBody>
      </p:sp>
      <p:sp>
        <p:nvSpPr>
          <p:cNvPr id="4" name="文字版面配置區 3">
            <a:extLst>
              <a:ext uri="{FF2B5EF4-FFF2-40B4-BE49-F238E27FC236}">
                <a16:creationId xmlns:a16="http://schemas.microsoft.com/office/drawing/2014/main" id="{06B41CDC-CFC3-FD46-B4B5-9D0E6EFE5F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4292E15A-15FC-2F4E-A75F-3C48A7E96ADD}"/>
              </a:ext>
            </a:extLst>
          </p:cNvPr>
          <p:cNvSpPr>
            <a:spLocks noGrp="1"/>
          </p:cNvSpPr>
          <p:nvPr>
            <p:ph type="dt" sz="half" idx="10"/>
          </p:nvPr>
        </p:nvSpPr>
        <p:spPr/>
        <p:txBody>
          <a:bodyPr/>
          <a:lstStyle/>
          <a:p>
            <a:fld id="{DA98D161-4906-534B-AF84-8AC06336BB31}" type="datetimeFigureOut">
              <a:rPr kumimoji="1" lang="zh-TW" altLang="en-US" smtClean="0"/>
              <a:t>2023/7/2</a:t>
            </a:fld>
            <a:endParaRPr kumimoji="1" lang="zh-TW" altLang="en-US"/>
          </a:p>
        </p:txBody>
      </p:sp>
      <p:sp>
        <p:nvSpPr>
          <p:cNvPr id="6" name="頁尾版面配置區 5">
            <a:extLst>
              <a:ext uri="{FF2B5EF4-FFF2-40B4-BE49-F238E27FC236}">
                <a16:creationId xmlns:a16="http://schemas.microsoft.com/office/drawing/2014/main" id="{4124DD6A-CFD2-474D-94BD-11B810BA9E04}"/>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8422E29D-B046-D74D-A89F-3F69BFCFCE70}"/>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3358022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3A8D03F2-0981-2846-949B-BA59D8194E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00F4C82D-74DA-DF49-A54F-939741D479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14587BE9-953D-BF4B-8738-C1964328654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98D161-4906-534B-AF84-8AC06336BB31}" type="datetimeFigureOut">
              <a:rPr kumimoji="1" lang="zh-TW" altLang="en-US" smtClean="0"/>
              <a:t>2023/7/2</a:t>
            </a:fld>
            <a:endParaRPr kumimoji="1" lang="zh-TW" altLang="en-US"/>
          </a:p>
        </p:txBody>
      </p:sp>
      <p:sp>
        <p:nvSpPr>
          <p:cNvPr id="5" name="頁尾版面配置區 4">
            <a:extLst>
              <a:ext uri="{FF2B5EF4-FFF2-40B4-BE49-F238E27FC236}">
                <a16:creationId xmlns:a16="http://schemas.microsoft.com/office/drawing/2014/main" id="{CD6815D0-292B-FB49-9639-65F5477324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TW" altLang="en-US"/>
          </a:p>
        </p:txBody>
      </p:sp>
      <p:sp>
        <p:nvSpPr>
          <p:cNvPr id="6" name="投影片編號版面配置區 5">
            <a:extLst>
              <a:ext uri="{FF2B5EF4-FFF2-40B4-BE49-F238E27FC236}">
                <a16:creationId xmlns:a16="http://schemas.microsoft.com/office/drawing/2014/main" id="{7536DDF0-678F-A849-951B-54C842405D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12776443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645147" y="2344349"/>
            <a:ext cx="9144000" cy="1198806"/>
          </a:xfrm>
        </p:spPr>
        <p:txBody>
          <a:bodyPr>
            <a:normAutofit/>
          </a:bodyPr>
          <a:lstStyle/>
          <a:p>
            <a:r>
              <a:rPr kumimoji="1" lang="en-US" altLang="zh-TW" sz="7200" dirty="0">
                <a:latin typeface="Didot" panose="02000503000000020003" pitchFamily="2" charset="-79"/>
                <a:ea typeface="Meiryo UI" panose="020B0604030504040204" pitchFamily="34" charset="-128"/>
                <a:cs typeface="Didot" panose="02000503000000020003" pitchFamily="2" charset="-79"/>
              </a:rPr>
              <a:t>SALL AGENCY</a:t>
            </a:r>
            <a:endParaRPr kumimoji="1" lang="zh-TW" altLang="en-US" sz="7200" dirty="0">
              <a:latin typeface="Didot" panose="02000503000000020003" pitchFamily="2" charset="-79"/>
              <a:ea typeface="Meiryo UI" panose="020B0604030504040204" pitchFamily="34" charset="-128"/>
              <a:cs typeface="Didot" panose="02000503000000020003" pitchFamily="2" charset="-79"/>
            </a:endParaRPr>
          </a:p>
        </p:txBody>
      </p:sp>
      <p:sp>
        <p:nvSpPr>
          <p:cNvPr id="4" name="標題 1">
            <a:extLst>
              <a:ext uri="{FF2B5EF4-FFF2-40B4-BE49-F238E27FC236}">
                <a16:creationId xmlns:a16="http://schemas.microsoft.com/office/drawing/2014/main" id="{F8C3A004-C565-AC43-8696-290C773A36B4}"/>
              </a:ext>
            </a:extLst>
          </p:cNvPr>
          <p:cNvSpPr txBox="1">
            <a:spLocks/>
          </p:cNvSpPr>
          <p:nvPr/>
        </p:nvSpPr>
        <p:spPr>
          <a:xfrm>
            <a:off x="2296952" y="3429000"/>
            <a:ext cx="8036653" cy="9191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en-US" altLang="zh-TW" sz="3200" dirty="0">
                <a:latin typeface="Songti SC" panose="02010600040101010101" pitchFamily="2" charset="-122"/>
                <a:ea typeface="Songti SC" panose="02010600040101010101" pitchFamily="2" charset="-122"/>
              </a:rPr>
              <a:t>Automated RL agent development system in Financial product investment</a:t>
            </a:r>
            <a:endParaRPr kumimoji="1" lang="zh-TW" altLang="en-US" sz="3200" dirty="0">
              <a:latin typeface="Songti SC" panose="02010600040101010101" pitchFamily="2" charset="-122"/>
              <a:ea typeface="Songti SC" panose="02010600040101010101" pitchFamily="2" charset="-122"/>
            </a:endParaRPr>
          </a:p>
        </p:txBody>
      </p:sp>
      <p:sp>
        <p:nvSpPr>
          <p:cNvPr id="7" name="標題 1">
            <a:extLst>
              <a:ext uri="{FF2B5EF4-FFF2-40B4-BE49-F238E27FC236}">
                <a16:creationId xmlns:a16="http://schemas.microsoft.com/office/drawing/2014/main" id="{E149C44A-0D80-784D-B3CE-B93518BBA4A5}"/>
              </a:ext>
            </a:extLst>
          </p:cNvPr>
          <p:cNvSpPr txBox="1">
            <a:spLocks/>
          </p:cNvSpPr>
          <p:nvPr/>
        </p:nvSpPr>
        <p:spPr>
          <a:xfrm>
            <a:off x="1743278" y="1507932"/>
            <a:ext cx="9144000" cy="9191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en-US" altLang="zh-TW" sz="3200" spc="1000" dirty="0">
                <a:latin typeface="Songti SC" panose="02010600040101010101" pitchFamily="2" charset="-122"/>
                <a:ea typeface="Songti SC" panose="02010600040101010101" pitchFamily="2" charset="-122"/>
              </a:rPr>
              <a:t>-FINTECH-</a:t>
            </a:r>
            <a:endParaRPr kumimoji="1" lang="zh-TW" altLang="en-US" sz="3200" spc="1000" dirty="0">
              <a:latin typeface="Songti SC" panose="02010600040101010101" pitchFamily="2" charset="-122"/>
              <a:ea typeface="Songti SC" panose="02010600040101010101" pitchFamily="2" charset="-122"/>
            </a:endParaRPr>
          </a:p>
        </p:txBody>
      </p:sp>
      <p:sp>
        <p:nvSpPr>
          <p:cNvPr id="8" name="文字方塊 7">
            <a:extLst>
              <a:ext uri="{FF2B5EF4-FFF2-40B4-BE49-F238E27FC236}">
                <a16:creationId xmlns:a16="http://schemas.microsoft.com/office/drawing/2014/main" id="{812745F4-718B-434E-931F-B31311F19E73}"/>
              </a:ext>
            </a:extLst>
          </p:cNvPr>
          <p:cNvSpPr txBox="1"/>
          <p:nvPr/>
        </p:nvSpPr>
        <p:spPr>
          <a:xfrm>
            <a:off x="5029331" y="4834344"/>
            <a:ext cx="2744747" cy="369332"/>
          </a:xfrm>
          <a:prstGeom prst="rect">
            <a:avLst/>
          </a:prstGeom>
          <a:noFill/>
        </p:spPr>
        <p:txBody>
          <a:bodyPr wrap="square" rtlCol="0">
            <a:spAutoFit/>
          </a:bodyPr>
          <a:lstStyle/>
          <a:p>
            <a:r>
              <a:rPr kumimoji="1" lang="en-US" altLang="zh-TW" spc="500" dirty="0">
                <a:latin typeface="Songti SC" panose="02010600040101010101" pitchFamily="2" charset="-122"/>
                <a:ea typeface="Songti SC" panose="02010600040101010101" pitchFamily="2" charset="-122"/>
              </a:rPr>
              <a:t>Yuan-</a:t>
            </a:r>
            <a:r>
              <a:rPr kumimoji="1" lang="en-US" altLang="zh-TW" spc="500" dirty="0" err="1">
                <a:latin typeface="Songti SC" panose="02010600040101010101" pitchFamily="2" charset="-122"/>
                <a:ea typeface="Songti SC" panose="02010600040101010101" pitchFamily="2" charset="-122"/>
              </a:rPr>
              <a:t>Hsi</a:t>
            </a:r>
            <a:r>
              <a:rPr kumimoji="1" lang="en-US" altLang="zh-TW" spc="500" dirty="0">
                <a:latin typeface="Songti SC" panose="02010600040101010101" pitchFamily="2" charset="-122"/>
                <a:ea typeface="Songti SC" panose="02010600040101010101" pitchFamily="2" charset="-122"/>
              </a:rPr>
              <a:t> Chen</a:t>
            </a:r>
            <a:endParaRPr kumimoji="1" lang="zh-TW" altLang="en-US" spc="500" dirty="0">
              <a:latin typeface="Songti SC" panose="02010600040101010101" pitchFamily="2" charset="-122"/>
              <a:ea typeface="Songti SC" panose="02010600040101010101" pitchFamily="2" charset="-122"/>
            </a:endParaRPr>
          </a:p>
        </p:txBody>
      </p:sp>
      <p:sp>
        <p:nvSpPr>
          <p:cNvPr id="15" name="矩形 14">
            <a:extLst>
              <a:ext uri="{FF2B5EF4-FFF2-40B4-BE49-F238E27FC236}">
                <a16:creationId xmlns:a16="http://schemas.microsoft.com/office/drawing/2014/main" id="{7A83F9D5-17B4-9D4F-B4D0-6EC72BF02A94}"/>
              </a:ext>
            </a:extLst>
          </p:cNvPr>
          <p:cNvSpPr/>
          <p:nvPr/>
        </p:nvSpPr>
        <p:spPr>
          <a:xfrm rot="5400000">
            <a:off x="-937718" y="623350"/>
            <a:ext cx="3319975" cy="299852"/>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矩形 15">
            <a:extLst>
              <a:ext uri="{FF2B5EF4-FFF2-40B4-BE49-F238E27FC236}">
                <a16:creationId xmlns:a16="http://schemas.microsoft.com/office/drawing/2014/main" id="{BBDD3394-ECC4-8D42-BAA4-B2984FBEAB56}"/>
              </a:ext>
            </a:extLst>
          </p:cNvPr>
          <p:cNvSpPr/>
          <p:nvPr/>
        </p:nvSpPr>
        <p:spPr>
          <a:xfrm rot="5400000">
            <a:off x="-937719" y="5544744"/>
            <a:ext cx="3319975" cy="299852"/>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5" name="矩形 24">
            <a:extLst>
              <a:ext uri="{FF2B5EF4-FFF2-40B4-BE49-F238E27FC236}">
                <a16:creationId xmlns:a16="http://schemas.microsoft.com/office/drawing/2014/main" id="{7279287C-9DF5-EA45-BB67-C853C08F65D8}"/>
              </a:ext>
            </a:extLst>
          </p:cNvPr>
          <p:cNvSpPr/>
          <p:nvPr/>
        </p:nvSpPr>
        <p:spPr>
          <a:xfrm rot="2268147">
            <a:off x="396239" y="1196270"/>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6" name="矩形 25">
            <a:extLst>
              <a:ext uri="{FF2B5EF4-FFF2-40B4-BE49-F238E27FC236}">
                <a16:creationId xmlns:a16="http://schemas.microsoft.com/office/drawing/2014/main" id="{FDC9AA71-7D6E-CF4F-98A8-BBD722B39688}"/>
              </a:ext>
            </a:extLst>
          </p:cNvPr>
          <p:cNvSpPr/>
          <p:nvPr/>
        </p:nvSpPr>
        <p:spPr>
          <a:xfrm rot="2268147">
            <a:off x="295419" y="1548561"/>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7" name="矩形 26">
            <a:extLst>
              <a:ext uri="{FF2B5EF4-FFF2-40B4-BE49-F238E27FC236}">
                <a16:creationId xmlns:a16="http://schemas.microsoft.com/office/drawing/2014/main" id="{F454F525-5B63-9547-9E67-223F6D15A9A3}"/>
              </a:ext>
            </a:extLst>
          </p:cNvPr>
          <p:cNvSpPr/>
          <p:nvPr/>
        </p:nvSpPr>
        <p:spPr>
          <a:xfrm rot="2268147">
            <a:off x="74559" y="4861456"/>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8" name="矩形 27">
            <a:extLst>
              <a:ext uri="{FF2B5EF4-FFF2-40B4-BE49-F238E27FC236}">
                <a16:creationId xmlns:a16="http://schemas.microsoft.com/office/drawing/2014/main" id="{95CD860C-935F-5C42-9F6D-237F5E2699CB}"/>
              </a:ext>
            </a:extLst>
          </p:cNvPr>
          <p:cNvSpPr/>
          <p:nvPr/>
        </p:nvSpPr>
        <p:spPr>
          <a:xfrm rot="2268147">
            <a:off x="74559" y="5321039"/>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2338564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0" y="1273116"/>
            <a:ext cx="11195538" cy="1554547"/>
          </a:xfrm>
        </p:spPr>
        <p:txBody>
          <a:bodyPr>
            <a:normAutofit/>
          </a:bodyPr>
          <a:lstStyle/>
          <a:p>
            <a:pPr algn="r"/>
            <a:r>
              <a:rPr kumimoji="1" lang="zh-TW" altLang="en-US" dirty="0">
                <a:latin typeface="Songti SC" panose="02010600040101010101" pitchFamily="2" charset="-122"/>
                <a:ea typeface="Songti SC" panose="02010600040101010101" pitchFamily="2" charset="-122"/>
              </a:rPr>
              <a:t>將</a:t>
            </a:r>
            <a:r>
              <a:rPr kumimoji="1" lang="en-US" altLang="zh-TW" dirty="0">
                <a:latin typeface="Songti SC" panose="02010600040101010101" pitchFamily="2" charset="-122"/>
                <a:ea typeface="Songti SC" panose="02010600040101010101" pitchFamily="2" charset="-122"/>
              </a:rPr>
              <a:t> RL </a:t>
            </a:r>
            <a:r>
              <a:rPr kumimoji="1" lang="zh-TW" altLang="en-US" dirty="0">
                <a:latin typeface="Songti SC" panose="02010600040101010101" pitchFamily="2" charset="-122"/>
                <a:ea typeface="Songti SC" panose="02010600040101010101" pitchFamily="2" charset="-122"/>
              </a:rPr>
              <a:t>與 </a:t>
            </a:r>
            <a:r>
              <a:rPr kumimoji="1" lang="en-US" altLang="zh-TW" dirty="0" err="1">
                <a:latin typeface="Songti SC" panose="02010600040101010101" pitchFamily="2" charset="-122"/>
                <a:ea typeface="Songti SC" panose="02010600040101010101" pitchFamily="2" charset="-122"/>
              </a:rPr>
              <a:t>MLOps</a:t>
            </a:r>
            <a:r>
              <a:rPr kumimoji="1" lang="en-US" altLang="zh-TW" dirty="0">
                <a:latin typeface="Songti SC" panose="02010600040101010101" pitchFamily="2" charset="-122"/>
                <a:ea typeface="Songti SC" panose="02010600040101010101" pitchFamily="2" charset="-122"/>
              </a:rPr>
              <a:t> </a:t>
            </a:r>
            <a:r>
              <a:rPr kumimoji="1" lang="zh-TW" altLang="en-US" dirty="0">
                <a:latin typeface="Songti SC" panose="02010600040101010101" pitchFamily="2" charset="-122"/>
                <a:ea typeface="Songti SC" panose="02010600040101010101" pitchFamily="2" charset="-122"/>
              </a:rPr>
              <a:t>結合</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動機</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79C162B8-CCF2-8042-AE8A-BB789943ABA2}"/>
              </a:ext>
            </a:extLst>
          </p:cNvPr>
          <p:cNvSpPr txBox="1"/>
          <p:nvPr/>
        </p:nvSpPr>
        <p:spPr>
          <a:xfrm>
            <a:off x="1511412" y="3232052"/>
            <a:ext cx="9684126" cy="2554545"/>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打造出</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不僅是學者、甚至到投資人</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都能快速簡易使用的交易代理人</a:t>
            </a:r>
            <a:r>
              <a:rPr kumimoji="1" lang="en-US" altLang="zh-TW" sz="3200" dirty="0">
                <a:latin typeface="Songti SC" panose="02010600040101010101" pitchFamily="2" charset="-122"/>
                <a:ea typeface="Songti SC" panose="02010600040101010101" pitchFamily="2" charset="-122"/>
              </a:rPr>
              <a:t> NO CODE </a:t>
            </a:r>
            <a:r>
              <a:rPr kumimoji="1" lang="zh-TW" altLang="en-US" sz="3200" dirty="0">
                <a:latin typeface="Songti SC" panose="02010600040101010101" pitchFamily="2" charset="-122"/>
                <a:ea typeface="Songti SC" panose="02010600040101010101" pitchFamily="2" charset="-122"/>
              </a:rPr>
              <a:t>建模工具</a:t>
            </a:r>
            <a:endParaRPr kumimoji="1" lang="en-US" altLang="zh-TW" sz="3200" dirty="0">
              <a:latin typeface="Songti SC" panose="02010600040101010101" pitchFamily="2" charset="-122"/>
              <a:ea typeface="Songti SC" panose="02010600040101010101" pitchFamily="2" charset="-122"/>
            </a:endParaRPr>
          </a:p>
          <a:p>
            <a:pPr algn="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創造出劃時代的 金融科技 新工具！</a:t>
            </a:r>
          </a:p>
        </p:txBody>
      </p:sp>
    </p:spTree>
    <p:extLst>
      <p:ext uri="{BB962C8B-B14F-4D97-AF65-F5344CB8AC3E}">
        <p14:creationId xmlns:p14="http://schemas.microsoft.com/office/powerpoint/2010/main" val="1355686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065402" y="1452995"/>
            <a:ext cx="10216886" cy="1252082"/>
          </a:xfrm>
        </p:spPr>
        <p:txBody>
          <a:bodyPr>
            <a:normAutofit fontScale="90000"/>
          </a:bodyPr>
          <a:lstStyle/>
          <a:p>
            <a:pPr algn="r"/>
            <a:r>
              <a:rPr kumimoji="1" lang="zh-TW" altLang="en-US" dirty="0">
                <a:latin typeface="Songti SC" panose="02010600040101010101" pitchFamily="2" charset="-122"/>
                <a:ea typeface="Songti SC" panose="02010600040101010101" pitchFamily="2" charset="-122"/>
              </a:rPr>
              <a:t>目前計劃推出一至三款基礎模型</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介紹</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79C162B8-CCF2-8042-AE8A-BB789943ABA2}"/>
              </a:ext>
            </a:extLst>
          </p:cNvPr>
          <p:cNvSpPr txBox="1"/>
          <p:nvPr/>
        </p:nvSpPr>
        <p:spPr>
          <a:xfrm>
            <a:off x="2720141" y="3429000"/>
            <a:ext cx="8475397" cy="1569660"/>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分別為 </a:t>
            </a:r>
            <a:r>
              <a:rPr kumimoji="1" lang="en-US" altLang="zh-TW" sz="3200" dirty="0">
                <a:latin typeface="Songti SC" panose="02010600040101010101" pitchFamily="2" charset="-122"/>
                <a:ea typeface="Songti SC" panose="02010600040101010101" pitchFamily="2" charset="-122"/>
              </a:rPr>
              <a:t>TD3, A3C, PPO</a:t>
            </a:r>
            <a:r>
              <a:rPr kumimoji="1" lang="zh-TW" altLang="en-US" sz="3200" dirty="0">
                <a:latin typeface="Songti SC" panose="02010600040101010101" pitchFamily="2" charset="-122"/>
                <a:ea typeface="Songti SC" panose="02010600040101010101" pitchFamily="2" charset="-122"/>
              </a:rPr>
              <a:t> 三個 </a:t>
            </a:r>
            <a:r>
              <a:rPr kumimoji="1" lang="en-US" altLang="zh-TW" sz="3200" dirty="0">
                <a:latin typeface="Songti SC" panose="02010600040101010101" pitchFamily="2" charset="-122"/>
                <a:ea typeface="Songti SC" panose="02010600040101010101" pitchFamily="2" charset="-122"/>
              </a:rPr>
              <a:t>State-of-art</a:t>
            </a:r>
            <a:r>
              <a:rPr kumimoji="1" lang="zh-TW" altLang="en-US" sz="3200" dirty="0">
                <a:latin typeface="Songti SC" panose="02010600040101010101" pitchFamily="2" charset="-122"/>
                <a:ea typeface="Songti SC" panose="02010600040101010101" pitchFamily="2" charset="-122"/>
              </a:rPr>
              <a:t> 的模型</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動作設定為連續型 負為賣出 正為買進</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比較麻煩的是 </a:t>
            </a:r>
            <a:r>
              <a:rPr kumimoji="1" lang="en-US" altLang="zh-TW" sz="3200" dirty="0">
                <a:latin typeface="Songti SC" panose="02010600040101010101" pitchFamily="2" charset="-122"/>
                <a:ea typeface="Songti SC" panose="02010600040101010101" pitchFamily="2" charset="-122"/>
              </a:rPr>
              <a:t>Reward Function </a:t>
            </a:r>
            <a:endParaRPr kumimoji="1" lang="zh-TW" altLang="en-US" sz="3200"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657380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875716" y="1987567"/>
                <a:ext cx="10440567" cy="1252082"/>
              </a:xfrm>
            </p:spPr>
            <p:txBody>
              <a:bodyPr>
                <a:normAutofit fontScale="90000"/>
              </a:bodyPr>
              <a:lstStyle/>
              <a:p>
                <a:pPr algn="r"/>
                <a:r>
                  <a:rPr kumimoji="1" lang="en-US" altLang="zh-TW" dirty="0">
                    <a:latin typeface="Songti SC" panose="02010600040101010101" pitchFamily="2" charset="-122"/>
                    <a:ea typeface="Songti SC" panose="02010600040101010101" pitchFamily="2" charset="-122"/>
                  </a:rPr>
                  <a:t>Reward</a:t>
                </a:r>
                <a:r>
                  <a:rPr kumimoji="1" lang="en-US" altLang="zh-TW" baseline="-25000" dirty="0" err="1">
                    <a:latin typeface="Songti SC" panose="02010600040101010101" pitchFamily="2" charset="-122"/>
                    <a:ea typeface="Songti SC" panose="02010600040101010101" pitchFamily="2" charset="-122"/>
                  </a:rPr>
                  <a:t>t,a</a:t>
                </a:r>
                <a:r>
                  <a:rPr kumimoji="1" lang="en-US" altLang="zh-TW" dirty="0">
                    <a:latin typeface="Songti SC" panose="02010600040101010101" pitchFamily="2" charset="-122"/>
                    <a:ea typeface="Songti SC" panose="02010600040101010101" pitchFamily="2" charset="-122"/>
                  </a:rPr>
                  <a:t> = Log( </a:t>
                </a:r>
                <a14:m>
                  <m:oMath xmlns:m="http://schemas.openxmlformats.org/officeDocument/2006/math">
                    <m:f>
                      <m:fPr>
                        <m:ctrlPr>
                          <a:rPr kumimoji="1" lang="en-US" altLang="zh-TW" i="1" smtClean="0">
                            <a:latin typeface="Cambria Math" panose="02040503050406030204" pitchFamily="18" charset="0"/>
                            <a:ea typeface="Songti SC" panose="02010600040101010101" pitchFamily="2" charset="-122"/>
                          </a:rPr>
                        </m:ctrlPr>
                      </m:fPr>
                      <m:num>
                        <m:r>
                          <a:rPr kumimoji="1" lang="en-US" altLang="zh-TW" b="0" i="1" smtClean="0">
                            <a:latin typeface="Cambria Math" panose="02040503050406030204" pitchFamily="18" charset="0"/>
                            <a:ea typeface="Songti SC" panose="02010600040101010101" pitchFamily="2" charset="-122"/>
                          </a:rPr>
                          <m:t>𝑡</m:t>
                        </m:r>
                        <m:r>
                          <a:rPr kumimoji="1" lang="en-US" altLang="zh-TW" b="0" i="1" smtClean="0">
                            <a:latin typeface="Cambria Math" panose="02040503050406030204" pitchFamily="18" charset="0"/>
                            <a:ea typeface="Songti SC" panose="02010600040101010101" pitchFamily="2" charset="-122"/>
                          </a:rPr>
                          <m:t>+1 </m:t>
                        </m:r>
                        <m:r>
                          <a:rPr kumimoji="1" lang="en-US" altLang="zh-TW" b="0" i="1" smtClean="0">
                            <a:latin typeface="Cambria Math" panose="02040503050406030204" pitchFamily="18" charset="0"/>
                            <a:ea typeface="Songti SC" panose="02010600040101010101" pitchFamily="2" charset="-122"/>
                          </a:rPr>
                          <m:t>𝐴𝑠𝑠𝑒𝑡</m:t>
                        </m:r>
                        <m:r>
                          <a:rPr kumimoji="1" lang="en-US" altLang="zh-TW" b="0" i="1" smtClean="0">
                            <a:latin typeface="Cambria Math" panose="02040503050406030204" pitchFamily="18" charset="0"/>
                            <a:ea typeface="Songti SC" panose="02010600040101010101" pitchFamily="2" charset="-122"/>
                          </a:rPr>
                          <m:t>(</m:t>
                        </m:r>
                        <m:r>
                          <a:rPr kumimoji="1" lang="en-US" altLang="zh-TW" b="0" i="1" smtClean="0">
                            <a:latin typeface="Cambria Math" panose="02040503050406030204" pitchFamily="18" charset="0"/>
                            <a:ea typeface="Songti SC" panose="02010600040101010101" pitchFamily="2" charset="-122"/>
                          </a:rPr>
                          <m:t>𝑎</m:t>
                        </m:r>
                        <m:r>
                          <a:rPr kumimoji="1" lang="en-US" altLang="zh-TW" b="0" i="1" smtClean="0">
                            <a:latin typeface="Cambria Math" panose="02040503050406030204" pitchFamily="18" charset="0"/>
                            <a:ea typeface="Songti SC" panose="02010600040101010101" pitchFamily="2" charset="-122"/>
                          </a:rPr>
                          <m:t>)</m:t>
                        </m:r>
                      </m:num>
                      <m:den>
                        <m:r>
                          <a:rPr kumimoji="1" lang="en-US" altLang="zh-TW" b="0" i="1" smtClean="0">
                            <a:latin typeface="Cambria Math" panose="02040503050406030204" pitchFamily="18" charset="0"/>
                            <a:ea typeface="Songti SC" panose="02010600040101010101" pitchFamily="2" charset="-122"/>
                          </a:rPr>
                          <m:t>𝑡</m:t>
                        </m:r>
                        <m:r>
                          <a:rPr kumimoji="1" lang="en-US" altLang="zh-TW" b="0" i="1" smtClean="0">
                            <a:latin typeface="Cambria Math" panose="02040503050406030204" pitchFamily="18" charset="0"/>
                            <a:ea typeface="Songti SC" panose="02010600040101010101" pitchFamily="2" charset="-122"/>
                          </a:rPr>
                          <m:t> </m:t>
                        </m:r>
                        <m:r>
                          <a:rPr kumimoji="1" lang="en-US" altLang="zh-TW" b="0" i="1" smtClean="0">
                            <a:latin typeface="Cambria Math" panose="02040503050406030204" pitchFamily="18" charset="0"/>
                            <a:ea typeface="Songti SC" panose="02010600040101010101" pitchFamily="2" charset="-122"/>
                          </a:rPr>
                          <m:t>𝐴𝑠𝑠𝑒𝑡</m:t>
                        </m:r>
                      </m:den>
                    </m:f>
                  </m:oMath>
                </a14:m>
                <a:r>
                  <a:rPr kumimoji="1" lang="en-US" altLang="zh-TW" dirty="0">
                    <a:latin typeface="Songti SC" panose="02010600040101010101" pitchFamily="2" charset="-122"/>
                    <a:ea typeface="Songti SC" panose="02010600040101010101" pitchFamily="2" charset="-122"/>
                  </a:rPr>
                  <a:t> ) * </a:t>
                </a:r>
                <a14:m>
                  <m:oMath xmlns:m="http://schemas.openxmlformats.org/officeDocument/2006/math">
                    <m:r>
                      <a:rPr kumimoji="1" lang="en-US" altLang="zh-TW" i="1" smtClean="0">
                        <a:latin typeface="Cambria Math" panose="02040503050406030204" pitchFamily="18" charset="0"/>
                        <a:ea typeface="Cambria Math" panose="02040503050406030204" pitchFamily="18" charset="0"/>
                      </a:rPr>
                      <m:t>𝛼</m:t>
                    </m:r>
                  </m:oMath>
                </a14:m>
                <a:endParaRPr kumimoji="1" lang="zh-TW" altLang="en-US" dirty="0">
                  <a:latin typeface="Songti SC" panose="02010600040101010101" pitchFamily="2" charset="-122"/>
                  <a:ea typeface="Songti SC" panose="02010600040101010101" pitchFamily="2" charset="-122"/>
                </a:endParaRPr>
              </a:p>
            </p:txBody>
          </p:sp>
        </mc:Choice>
        <mc:Fallback xmlns="">
          <p:sp>
            <p:nvSpPr>
              <p:cNvPr id="2" name="標題 1">
                <a:extLst>
                  <a:ext uri="{FF2B5EF4-FFF2-40B4-BE49-F238E27FC236}">
                    <a16:creationId xmlns:a16="http://schemas.microsoft.com/office/drawing/2014/main" id="{42C1A718-7D1C-CF43-B1F1-3ECAD7182736}"/>
                  </a:ext>
                </a:extLst>
              </p:cNvPr>
              <p:cNvSpPr>
                <a:spLocks noGrp="1" noRot="1" noChangeAspect="1" noMove="1" noResize="1" noEditPoints="1" noAdjustHandles="1" noChangeArrowheads="1" noChangeShapeType="1" noTextEdit="1"/>
              </p:cNvSpPr>
              <p:nvPr>
                <p:ph type="ctrTitle"/>
              </p:nvPr>
            </p:nvSpPr>
            <p:spPr>
              <a:xfrm>
                <a:off x="875716" y="1987567"/>
                <a:ext cx="10440567" cy="1252082"/>
              </a:xfrm>
              <a:blipFill>
                <a:blip r:embed="rId2"/>
                <a:stretch>
                  <a:fillRect t="-5051" r="-608" b="-25253"/>
                </a:stretch>
              </a:blipFill>
            </p:spPr>
            <p:txBody>
              <a:bodyPr/>
              <a:lstStyle/>
              <a:p>
                <a:r>
                  <a:rPr lang="zh-TW" altLang="en-US">
                    <a:noFill/>
                  </a:rPr>
                  <a:t> </a:t>
                </a:r>
              </a:p>
            </p:txBody>
          </p:sp>
        </mc:Fallback>
      </mc:AlternateContent>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介紹</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79C162B8-CCF2-8042-AE8A-BB789943ABA2}"/>
              </a:ext>
            </a:extLst>
          </p:cNvPr>
          <p:cNvSpPr txBox="1"/>
          <p:nvPr/>
        </p:nvSpPr>
        <p:spPr>
          <a:xfrm>
            <a:off x="1505243" y="3914898"/>
            <a:ext cx="10075195" cy="1077218"/>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過去的論文，發現的 </a:t>
            </a:r>
            <a:r>
              <a:rPr kumimoji="1" lang="en-US" altLang="zh-TW" sz="3200" dirty="0">
                <a:latin typeface="Songti SC" panose="02010600040101010101" pitchFamily="2" charset="-122"/>
                <a:ea typeface="Songti SC" panose="02010600040101010101" pitchFamily="2" charset="-122"/>
              </a:rPr>
              <a:t>Reward</a:t>
            </a:r>
            <a:r>
              <a:rPr kumimoji="1" lang="zh-TW" altLang="en-US" sz="3200" dirty="0">
                <a:latin typeface="Songti SC" panose="02010600040101010101" pitchFamily="2" charset="-122"/>
                <a:ea typeface="Songti SC" panose="02010600040101010101" pitchFamily="2" charset="-122"/>
              </a:rPr>
              <a:t> </a:t>
            </a:r>
            <a:r>
              <a:rPr kumimoji="1" lang="en-US" altLang="zh-TW" sz="3200" dirty="0">
                <a:latin typeface="Songti SC" panose="02010600040101010101" pitchFamily="2" charset="-122"/>
                <a:ea typeface="Songti SC" panose="02010600040101010101" pitchFamily="2" charset="-122"/>
              </a:rPr>
              <a:t>Function</a:t>
            </a:r>
            <a:r>
              <a:rPr kumimoji="1" lang="zh-TW" altLang="en-US" sz="3200" dirty="0">
                <a:latin typeface="Songti SC" panose="02010600040101010101" pitchFamily="2" charset="-122"/>
                <a:ea typeface="Songti SC" panose="02010600040101010101" pitchFamily="2" charset="-122"/>
              </a:rPr>
              <a:t> 如上。</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目前將以此作為測試的主要方程式，𝛼為懲罰</a:t>
            </a:r>
            <a:r>
              <a:rPr kumimoji="1" lang="en-US" altLang="zh-TW" sz="3200" dirty="0">
                <a:latin typeface="Songti SC" panose="02010600040101010101" pitchFamily="2" charset="-122"/>
                <a:ea typeface="Songti SC" panose="02010600040101010101" pitchFamily="2" charset="-122"/>
              </a:rPr>
              <a:t>/</a:t>
            </a:r>
            <a:r>
              <a:rPr kumimoji="1" lang="zh-TW" altLang="en-US" sz="3200" dirty="0">
                <a:latin typeface="Songti SC" panose="02010600040101010101" pitchFamily="2" charset="-122"/>
                <a:ea typeface="Songti SC" panose="02010600040101010101" pitchFamily="2" charset="-122"/>
              </a:rPr>
              <a:t>獎勵乘數</a:t>
            </a:r>
          </a:p>
        </p:txBody>
      </p:sp>
    </p:spTree>
    <p:extLst>
      <p:ext uri="{BB962C8B-B14F-4D97-AF65-F5344CB8AC3E}">
        <p14:creationId xmlns:p14="http://schemas.microsoft.com/office/powerpoint/2010/main" val="3531966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875716" y="2176918"/>
            <a:ext cx="10440567" cy="1252082"/>
          </a:xfrm>
        </p:spPr>
        <p:txBody>
          <a:bodyPr>
            <a:normAutofit fontScale="90000"/>
          </a:bodyPr>
          <a:lstStyle/>
          <a:p>
            <a:pPr algn="r"/>
            <a:r>
              <a:rPr kumimoji="1" lang="zh-TW" altLang="en-US" dirty="0">
                <a:latin typeface="Songti SC" panose="02010600040101010101" pitchFamily="2" charset="-122"/>
                <a:ea typeface="Songti SC" panose="02010600040101010101" pitchFamily="2" charset="-122"/>
              </a:rPr>
              <a:t>目前設計為是每天都做一次動作</a:t>
            </a:r>
            <a:br>
              <a:rPr kumimoji="1" lang="en-US" altLang="zh-TW" dirty="0">
                <a:latin typeface="Songti SC" panose="02010600040101010101" pitchFamily="2" charset="-122"/>
                <a:ea typeface="Songti SC" panose="02010600040101010101" pitchFamily="2" charset="-122"/>
              </a:rPr>
            </a:br>
            <a:r>
              <a:rPr kumimoji="1" lang="en-US" altLang="zh-TW" dirty="0">
                <a:latin typeface="Songti SC" panose="02010600040101010101" pitchFamily="2" charset="-122"/>
                <a:ea typeface="Songti SC" panose="02010600040101010101" pitchFamily="2" charset="-122"/>
              </a:rPr>
              <a:t>(</a:t>
            </a:r>
            <a:r>
              <a:rPr kumimoji="1" lang="zh-TW" altLang="en-US" dirty="0">
                <a:latin typeface="Songti SC" panose="02010600040101010101" pitchFamily="2" charset="-122"/>
                <a:ea typeface="Songti SC" panose="02010600040101010101" pitchFamily="2" charset="-122"/>
              </a:rPr>
              <a:t> 將做更深入研究 </a:t>
            </a:r>
            <a:r>
              <a:rPr kumimoji="1" lang="en-US" altLang="zh-TW" dirty="0">
                <a:latin typeface="Songti SC" panose="02010600040101010101" pitchFamily="2" charset="-122"/>
                <a:ea typeface="Songti SC" panose="02010600040101010101" pitchFamily="2" charset="-122"/>
              </a:rPr>
              <a:t>)</a:t>
            </a:r>
            <a:endParaRPr kumimoji="1" lang="zh-TW" altLang="en-US" dirty="0">
              <a:latin typeface="Songti SC" panose="02010600040101010101" pitchFamily="2" charset="-122"/>
              <a:ea typeface="Songti SC" panose="02010600040101010101" pitchFamily="2" charset="-122"/>
            </a:endParaRP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介紹</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79C162B8-CCF2-8042-AE8A-BB789943ABA2}"/>
              </a:ext>
            </a:extLst>
          </p:cNvPr>
          <p:cNvSpPr txBox="1"/>
          <p:nvPr/>
        </p:nvSpPr>
        <p:spPr>
          <a:xfrm>
            <a:off x="2464825" y="3774221"/>
            <a:ext cx="9200019" cy="1569660"/>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績效評估將透過測試集，</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買進與賣出後的</a:t>
            </a:r>
            <a:r>
              <a:rPr kumimoji="1" lang="en-US" altLang="zh-TW" sz="3200" dirty="0">
                <a:latin typeface="Songti SC" panose="02010600040101010101" pitchFamily="2" charset="-122"/>
                <a:ea typeface="Songti SC" panose="02010600040101010101" pitchFamily="2" charset="-122"/>
              </a:rPr>
              <a:t> Reward</a:t>
            </a:r>
            <a:r>
              <a:rPr kumimoji="1" lang="zh-TW" altLang="en-US" sz="3200" dirty="0">
                <a:latin typeface="Songti SC" panose="02010600040101010101" pitchFamily="2" charset="-122"/>
                <a:ea typeface="Songti SC" panose="02010600040101010101" pitchFamily="2" charset="-122"/>
              </a:rPr>
              <a:t>（不含𝛼），來進行評估。</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並輸出圖片。</a:t>
            </a:r>
            <a:endParaRPr kumimoji="1" lang="en-US" altLang="zh-TW" sz="3200"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860439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介紹</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 name="標題 5">
            <a:extLst>
              <a:ext uri="{FF2B5EF4-FFF2-40B4-BE49-F238E27FC236}">
                <a16:creationId xmlns:a16="http://schemas.microsoft.com/office/drawing/2014/main" id="{EFE7C79D-247D-E34C-8AAA-CD924B218C99}"/>
              </a:ext>
            </a:extLst>
          </p:cNvPr>
          <p:cNvSpPr>
            <a:spLocks noGrp="1"/>
          </p:cNvSpPr>
          <p:nvPr>
            <p:ph type="ctrTitle"/>
          </p:nvPr>
        </p:nvSpPr>
        <p:spPr>
          <a:xfrm>
            <a:off x="2100775" y="1830564"/>
            <a:ext cx="9144000" cy="1200329"/>
          </a:xfrm>
        </p:spPr>
        <p:txBody>
          <a:bodyPr/>
          <a:lstStyle/>
          <a:p>
            <a:pPr algn="r"/>
            <a:r>
              <a:rPr lang="zh-TW" altLang="en-US" dirty="0">
                <a:latin typeface="Songti SC" panose="02010600040101010101" pitchFamily="2" charset="-122"/>
                <a:ea typeface="Songti SC" panose="02010600040101010101" pitchFamily="2" charset="-122"/>
              </a:rPr>
              <a:t>部署的部分</a:t>
            </a:r>
          </a:p>
        </p:txBody>
      </p:sp>
      <p:sp>
        <p:nvSpPr>
          <p:cNvPr id="11" name="標題 5">
            <a:extLst>
              <a:ext uri="{FF2B5EF4-FFF2-40B4-BE49-F238E27FC236}">
                <a16:creationId xmlns:a16="http://schemas.microsoft.com/office/drawing/2014/main" id="{E9B48CF1-4077-3A4F-B5AF-3AEB35A28F93}"/>
              </a:ext>
            </a:extLst>
          </p:cNvPr>
          <p:cNvSpPr txBox="1">
            <a:spLocks/>
          </p:cNvSpPr>
          <p:nvPr/>
        </p:nvSpPr>
        <p:spPr>
          <a:xfrm>
            <a:off x="2100775" y="3252459"/>
            <a:ext cx="9144000" cy="120032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endParaRPr lang="zh-TW" altLang="en-US" dirty="0">
              <a:latin typeface="Songti SC" panose="02010600040101010101" pitchFamily="2" charset="-122"/>
              <a:ea typeface="Songti SC" panose="02010600040101010101" pitchFamily="2" charset="-122"/>
            </a:endParaRPr>
          </a:p>
        </p:txBody>
      </p:sp>
      <p:sp>
        <p:nvSpPr>
          <p:cNvPr id="12" name="文字方塊 11">
            <a:extLst>
              <a:ext uri="{FF2B5EF4-FFF2-40B4-BE49-F238E27FC236}">
                <a16:creationId xmlns:a16="http://schemas.microsoft.com/office/drawing/2014/main" id="{C6DB9D80-35ED-C144-93DB-F1A3DD15FBA8}"/>
              </a:ext>
            </a:extLst>
          </p:cNvPr>
          <p:cNvSpPr txBox="1"/>
          <p:nvPr/>
        </p:nvSpPr>
        <p:spPr>
          <a:xfrm>
            <a:off x="2027629" y="3252459"/>
            <a:ext cx="9623147" cy="1569660"/>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若使用網站的資料集建模，則可將部署模型，</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透過</a:t>
            </a:r>
            <a:r>
              <a:rPr kumimoji="1" lang="en-US" altLang="zh-TW" sz="3200" dirty="0">
                <a:latin typeface="Songti SC" panose="02010600040101010101" pitchFamily="2" charset="-122"/>
                <a:ea typeface="Songti SC" panose="02010600040101010101" pitchFamily="2" charset="-122"/>
              </a:rPr>
              <a:t> API</a:t>
            </a:r>
            <a:r>
              <a:rPr kumimoji="1" lang="zh-TW" altLang="en-US" sz="3200" dirty="0">
                <a:latin typeface="Songti SC" panose="02010600040101010101" pitchFamily="2" charset="-122"/>
                <a:ea typeface="Songti SC" panose="02010600040101010101" pitchFamily="2" charset="-122"/>
              </a:rPr>
              <a:t> 或 爬蟲，每天自動的進行模型評估，</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當模型需迭代更新時，將自動進行重新建模的作業。</a:t>
            </a:r>
            <a:endParaRPr kumimoji="1" lang="en-US" altLang="zh-TW" sz="3200"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1939516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介紹</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 name="標題 5">
            <a:extLst>
              <a:ext uri="{FF2B5EF4-FFF2-40B4-BE49-F238E27FC236}">
                <a16:creationId xmlns:a16="http://schemas.microsoft.com/office/drawing/2014/main" id="{EFE7C79D-247D-E34C-8AAA-CD924B218C99}"/>
              </a:ext>
            </a:extLst>
          </p:cNvPr>
          <p:cNvSpPr>
            <a:spLocks noGrp="1"/>
          </p:cNvSpPr>
          <p:nvPr>
            <p:ph type="ctrTitle"/>
          </p:nvPr>
        </p:nvSpPr>
        <p:spPr>
          <a:xfrm>
            <a:off x="2100775" y="1830564"/>
            <a:ext cx="9144000" cy="1200329"/>
          </a:xfrm>
        </p:spPr>
        <p:txBody>
          <a:bodyPr/>
          <a:lstStyle/>
          <a:p>
            <a:pPr algn="r"/>
            <a:r>
              <a:rPr lang="zh-TW" altLang="en-US" dirty="0">
                <a:latin typeface="Songti SC" panose="02010600040101010101" pitchFamily="2" charset="-122"/>
                <a:ea typeface="Songti SC" panose="02010600040101010101" pitchFamily="2" charset="-122"/>
              </a:rPr>
              <a:t>部署的部分</a:t>
            </a:r>
          </a:p>
        </p:txBody>
      </p:sp>
      <p:sp>
        <p:nvSpPr>
          <p:cNvPr id="11" name="標題 5">
            <a:extLst>
              <a:ext uri="{FF2B5EF4-FFF2-40B4-BE49-F238E27FC236}">
                <a16:creationId xmlns:a16="http://schemas.microsoft.com/office/drawing/2014/main" id="{E9B48CF1-4077-3A4F-B5AF-3AEB35A28F93}"/>
              </a:ext>
            </a:extLst>
          </p:cNvPr>
          <p:cNvSpPr txBox="1">
            <a:spLocks/>
          </p:cNvSpPr>
          <p:nvPr/>
        </p:nvSpPr>
        <p:spPr>
          <a:xfrm>
            <a:off x="2100775" y="3252459"/>
            <a:ext cx="9144000" cy="120032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endParaRPr lang="zh-TW" altLang="en-US" dirty="0">
              <a:latin typeface="Songti SC" panose="02010600040101010101" pitchFamily="2" charset="-122"/>
              <a:ea typeface="Songti SC" panose="02010600040101010101" pitchFamily="2" charset="-122"/>
            </a:endParaRPr>
          </a:p>
        </p:txBody>
      </p:sp>
      <p:sp>
        <p:nvSpPr>
          <p:cNvPr id="12" name="文字方塊 11">
            <a:extLst>
              <a:ext uri="{FF2B5EF4-FFF2-40B4-BE49-F238E27FC236}">
                <a16:creationId xmlns:a16="http://schemas.microsoft.com/office/drawing/2014/main" id="{C6DB9D80-35ED-C144-93DB-F1A3DD15FBA8}"/>
              </a:ext>
            </a:extLst>
          </p:cNvPr>
          <p:cNvSpPr txBox="1"/>
          <p:nvPr/>
        </p:nvSpPr>
        <p:spPr>
          <a:xfrm>
            <a:off x="1194004" y="3252459"/>
            <a:ext cx="10456772" cy="3046988"/>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想一下</a:t>
            </a:r>
            <a:r>
              <a:rPr kumimoji="1" lang="en-US" altLang="zh-TW" sz="3200" dirty="0">
                <a:latin typeface="Songti SC" panose="02010600040101010101" pitchFamily="2" charset="-122"/>
                <a:ea typeface="Songti SC" panose="02010600040101010101" pitchFamily="2" charset="-122"/>
              </a:rPr>
              <a:t> Monitor, model, data… </a:t>
            </a:r>
            <a:r>
              <a:rPr kumimoji="1" lang="zh-TW" altLang="en-US" sz="3200" dirty="0">
                <a:latin typeface="Songti SC" panose="02010600040101010101" pitchFamily="2" charset="-122"/>
                <a:ea typeface="Songti SC" panose="02010600040101010101" pitchFamily="2" charset="-122"/>
              </a:rPr>
              <a:t>流程的細項：</a:t>
            </a:r>
            <a:endParaRPr kumimoji="1" lang="en-US" altLang="zh-TW" sz="3200" dirty="0">
              <a:latin typeface="Songti SC" panose="02010600040101010101" pitchFamily="2" charset="-122"/>
              <a:ea typeface="Songti SC" panose="02010600040101010101" pitchFamily="2" charset="-122"/>
            </a:endParaRPr>
          </a:p>
          <a:p>
            <a:pPr algn="r"/>
            <a:r>
              <a:rPr kumimoji="1" lang="en-US" altLang="zh-TW" sz="3200" dirty="0">
                <a:latin typeface="Songti SC" panose="02010600040101010101" pitchFamily="2" charset="-122"/>
                <a:ea typeface="Songti SC" panose="02010600040101010101" pitchFamily="2" charset="-122"/>
              </a:rPr>
              <a:t>Data drift, Concept drift…</a:t>
            </a:r>
          </a:p>
          <a:p>
            <a:pPr algn="r"/>
            <a:r>
              <a:rPr kumimoji="1" lang="zh-TW" altLang="en-US" sz="3200" dirty="0">
                <a:latin typeface="Songti SC" panose="02010600040101010101" pitchFamily="2" charset="-122"/>
                <a:ea typeface="Songti SC" panose="02010600040101010101" pitchFamily="2" charset="-122"/>
              </a:rPr>
              <a:t>要怎麼做，資料集？環境中的</a:t>
            </a:r>
            <a:r>
              <a:rPr kumimoji="1" lang="en-US" altLang="zh-TW" sz="3200" dirty="0">
                <a:latin typeface="Songti SC" panose="02010600040101010101" pitchFamily="2" charset="-122"/>
                <a:ea typeface="Songti SC" panose="02010600040101010101" pitchFamily="2" charset="-122"/>
              </a:rPr>
              <a:t>reward? Model</a:t>
            </a:r>
            <a:r>
              <a:rPr kumimoji="1" lang="zh-TW" altLang="en-US" sz="3200" dirty="0">
                <a:latin typeface="Songti SC" panose="02010600040101010101" pitchFamily="2" charset="-122"/>
                <a:ea typeface="Songti SC" panose="02010600040101010101" pitchFamily="2" charset="-122"/>
              </a:rPr>
              <a:t>的參數設定？</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是不是可以由相關係數看</a:t>
            </a:r>
            <a:r>
              <a:rPr kumimoji="1" lang="en-US" altLang="zh-TW" sz="3200" dirty="0">
                <a:latin typeface="Songti SC" panose="02010600040101010101" pitchFamily="2" charset="-122"/>
                <a:ea typeface="Songti SC" panose="02010600040101010101" pitchFamily="2" charset="-122"/>
              </a:rPr>
              <a:t> Concept drift?</a:t>
            </a:r>
          </a:p>
          <a:p>
            <a:pPr algn="r"/>
            <a:r>
              <a:rPr kumimoji="1" lang="en-US" altLang="zh-TW" sz="3200" dirty="0">
                <a:latin typeface="Songti SC" panose="02010600040101010101" pitchFamily="2" charset="-122"/>
                <a:ea typeface="Songti SC" panose="02010600040101010101" pitchFamily="2" charset="-122"/>
              </a:rPr>
              <a:t>Feature </a:t>
            </a:r>
            <a:r>
              <a:rPr kumimoji="1" lang="zh-TW" altLang="en-US" sz="3200" dirty="0">
                <a:latin typeface="Songti SC" panose="02010600040101010101" pitchFamily="2" charset="-122"/>
                <a:ea typeface="Songti SC" panose="02010600040101010101" pitchFamily="2" charset="-122"/>
              </a:rPr>
              <a:t>來看</a:t>
            </a:r>
            <a:r>
              <a:rPr kumimoji="1" lang="en-US" altLang="zh-TW" sz="3200" dirty="0">
                <a:latin typeface="Songti SC" panose="02010600040101010101" pitchFamily="2" charset="-122"/>
                <a:ea typeface="Songti SC" panose="02010600040101010101" pitchFamily="2" charset="-122"/>
              </a:rPr>
              <a:t>Data drift</a:t>
            </a:r>
            <a:r>
              <a:rPr kumimoji="1" lang="zh-TW" altLang="en-US" sz="3200">
                <a:latin typeface="Songti SC" panose="02010600040101010101" pitchFamily="2" charset="-122"/>
                <a:ea typeface="Songti SC" panose="02010600040101010101" pitchFamily="2" charset="-122"/>
              </a:rPr>
              <a:t>？</a:t>
            </a:r>
            <a:endParaRPr kumimoji="1" lang="en-US" altLang="zh-TW" sz="3200" dirty="0">
              <a:latin typeface="Songti SC" panose="02010600040101010101" pitchFamily="2" charset="-122"/>
              <a:ea typeface="Songti SC" panose="02010600040101010101" pitchFamily="2" charset="-122"/>
            </a:endParaRPr>
          </a:p>
          <a:p>
            <a:pPr algn="r"/>
            <a:endParaRPr kumimoji="1" lang="en-US" altLang="zh-TW" sz="3200"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3344855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3995053" y="2897922"/>
            <a:ext cx="6792350" cy="1020762"/>
          </a:xfrm>
        </p:spPr>
        <p:txBody>
          <a:bodyPr/>
          <a:lstStyle/>
          <a:p>
            <a:r>
              <a:rPr kumimoji="1" lang="zh-TW" altLang="en-US" dirty="0">
                <a:latin typeface="Songti SC" panose="02010600040101010101" pitchFamily="2" charset="-122"/>
                <a:ea typeface="Songti SC" panose="02010600040101010101" pitchFamily="2" charset="-122"/>
              </a:rPr>
              <a:t>金融產品層出不窮</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14210714" y="4035551"/>
            <a:ext cx="6792350" cy="601265"/>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600" dirty="0">
                <a:latin typeface="Songti SC" panose="02010600040101010101" pitchFamily="2" charset="-122"/>
                <a:ea typeface="Songti SC" panose="02010600040101010101" pitchFamily="2" charset="-122"/>
              </a:rPr>
              <a:t>外匯、債券、股票、</a:t>
            </a:r>
            <a:r>
              <a:rPr kumimoji="1" lang="en-US" altLang="zh-TW" sz="3600" dirty="0">
                <a:latin typeface="Songti SC" panose="02010600040101010101" pitchFamily="2" charset="-122"/>
                <a:ea typeface="Songti SC" panose="02010600040101010101" pitchFamily="2" charset="-122"/>
              </a:rPr>
              <a:t>ETF</a:t>
            </a:r>
            <a:r>
              <a:rPr kumimoji="1" lang="zh-TW" altLang="en-US" sz="3600" dirty="0">
                <a:latin typeface="Songti SC" panose="02010600040101010101" pitchFamily="2" charset="-122"/>
                <a:ea typeface="Songti SC" panose="02010600040101010101" pitchFamily="2" charset="-122"/>
              </a:rPr>
              <a:t>、</a:t>
            </a:r>
            <a:r>
              <a:rPr kumimoji="1" lang="en-US" altLang="zh-TW" sz="3600" dirty="0">
                <a:latin typeface="Songti SC" panose="02010600040101010101" pitchFamily="2" charset="-122"/>
                <a:ea typeface="Songti SC" panose="02010600040101010101" pitchFamily="2" charset="-122"/>
              </a:rPr>
              <a:t>NFT…</a:t>
            </a:r>
            <a:endParaRPr kumimoji="1" lang="zh-TW" altLang="en-US" sz="3600" dirty="0">
              <a:latin typeface="Songti SC" panose="02010600040101010101" pitchFamily="2" charset="-122"/>
              <a:ea typeface="Songti SC" panose="02010600040101010101" pitchFamily="2" charset="-122"/>
            </a:endParaRP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12192000" y="448041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5400" dirty="0">
                <a:latin typeface="Songti SC" panose="02010600040101010101" pitchFamily="2" charset="-122"/>
                <a:ea typeface="Songti SC" panose="02010600040101010101" pitchFamily="2" charset="-122"/>
              </a:rPr>
              <a:t>元宇宙後 </a:t>
            </a:r>
            <a:r>
              <a:rPr kumimoji="1" lang="en-US" altLang="zh-TW" sz="5400" dirty="0">
                <a:latin typeface="Songti SC" panose="02010600040101010101" pitchFamily="2" charset="-122"/>
                <a:ea typeface="Songti SC" panose="02010600040101010101" pitchFamily="2" charset="-122"/>
              </a:rPr>
              <a:t> WHAT IS NEXT?</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23780" y="970675"/>
            <a:ext cx="3276393"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 Introduction</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F3321FA2-2310-D144-94B1-F957E7F44656}"/>
              </a:ext>
            </a:extLst>
          </p:cNvPr>
          <p:cNvSpPr txBox="1">
            <a:spLocks/>
          </p:cNvSpPr>
          <p:nvPr/>
        </p:nvSpPr>
        <p:spPr>
          <a:xfrm>
            <a:off x="11755772" y="526406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5400" dirty="0">
                <a:latin typeface="Songti SC" panose="02010600040101010101" pitchFamily="2" charset="-122"/>
                <a:ea typeface="Songti SC" panose="02010600040101010101" pitchFamily="2" charset="-122"/>
              </a:rPr>
              <a:t>代表市場潛力無窮</a:t>
            </a:r>
            <a:endParaRPr kumimoji="1" lang="en-US" altLang="zh-TW" sz="5400" dirty="0">
              <a:latin typeface="Songti SC" panose="02010600040101010101" pitchFamily="2" charset="-122"/>
              <a:ea typeface="Songti SC" panose="02010600040101010101" pitchFamily="2" charset="-122"/>
            </a:endParaRPr>
          </a:p>
        </p:txBody>
      </p:sp>
      <p:sp>
        <p:nvSpPr>
          <p:cNvPr id="4" name="文字方塊 3">
            <a:extLst>
              <a:ext uri="{FF2B5EF4-FFF2-40B4-BE49-F238E27FC236}">
                <a16:creationId xmlns:a16="http://schemas.microsoft.com/office/drawing/2014/main" id="{05C0B2FE-F75C-984B-8120-82C806D596C8}"/>
              </a:ext>
            </a:extLst>
          </p:cNvPr>
          <p:cNvSpPr txBox="1"/>
          <p:nvPr/>
        </p:nvSpPr>
        <p:spPr>
          <a:xfrm>
            <a:off x="923780" y="1714454"/>
            <a:ext cx="10575482" cy="3693319"/>
          </a:xfrm>
          <a:prstGeom prst="rect">
            <a:avLst/>
          </a:prstGeom>
          <a:noFill/>
        </p:spPr>
        <p:txBody>
          <a:bodyPr wrap="square" rtlCol="0">
            <a:spAutoFit/>
          </a:bodyPr>
          <a:lstStyle/>
          <a:p>
            <a:r>
              <a:rPr kumimoji="1" lang="en-US" altLang="zh-TW" dirty="0">
                <a:latin typeface="Times New Roman" panose="02020603050405020304" pitchFamily="18" charset="0"/>
                <a:cs typeface="Times New Roman" panose="02020603050405020304" pitchFamily="18" charset="0"/>
              </a:rPr>
              <a:t>The market has witnessed a notable shift, transitioning from traditional investments such as stocks, bonds, real estate, and foreign currency to more contemporary financial instruments like ETFs, Non-Fungible Tokens (NFTs), cryptocurrencies. These innovative products have demonstrated a continuous upward trajectory, indicating substantial growth potential in these markets.</a:t>
            </a:r>
          </a:p>
          <a:p>
            <a:endParaRPr kumimoji="1" lang="en-US" altLang="zh-TW" dirty="0">
              <a:latin typeface="Times New Roman" panose="02020603050405020304" pitchFamily="18" charset="0"/>
              <a:cs typeface="Times New Roman" panose="02020603050405020304" pitchFamily="18" charset="0"/>
            </a:endParaRPr>
          </a:p>
          <a:p>
            <a:r>
              <a:rPr kumimoji="1" lang="en-US" altLang="zh-TW" dirty="0">
                <a:latin typeface="Times New Roman" panose="02020603050405020304" pitchFamily="18" charset="0"/>
                <a:cs typeface="Times New Roman" panose="02020603050405020304" pitchFamily="18" charset="0"/>
              </a:rPr>
              <a:t>Not to mention that in relation to the emergence of the metaverse era. The rapid growth and evolution of financial products, driven by advancements in technology and the increasing popularity of the metaverse, present numerous investment opportunities. </a:t>
            </a:r>
          </a:p>
          <a:p>
            <a:endParaRPr kumimoji="1" lang="en-US" altLang="zh-TW" dirty="0">
              <a:latin typeface="Times New Roman" panose="02020603050405020304" pitchFamily="18" charset="0"/>
              <a:cs typeface="Times New Roman" panose="02020603050405020304" pitchFamily="18" charset="0"/>
            </a:endParaRPr>
          </a:p>
          <a:p>
            <a:r>
              <a:rPr kumimoji="1" lang="en-US" altLang="zh-TW" dirty="0">
                <a:latin typeface="Times New Roman" panose="02020603050405020304" pitchFamily="18" charset="0"/>
                <a:cs typeface="Times New Roman" panose="02020603050405020304" pitchFamily="18" charset="0"/>
              </a:rPr>
              <a:t>By harnessing the power of automated reinforcement learning agents within the financial product investment domain, we can capitalize on these expanding market opportunities. Developing an efficient and effective automated RL agent system through the proposed </a:t>
            </a:r>
            <a:r>
              <a:rPr kumimoji="1" lang="en-US" altLang="zh-TW" dirty="0" err="1">
                <a:latin typeface="Times New Roman" panose="02020603050405020304" pitchFamily="18" charset="0"/>
                <a:cs typeface="Times New Roman" panose="02020603050405020304" pitchFamily="18" charset="0"/>
              </a:rPr>
              <a:t>MLOps</a:t>
            </a:r>
            <a:r>
              <a:rPr kumimoji="1" lang="en-US" altLang="zh-TW" dirty="0">
                <a:latin typeface="Times New Roman" panose="02020603050405020304" pitchFamily="18" charset="0"/>
                <a:cs typeface="Times New Roman" panose="02020603050405020304" pitchFamily="18" charset="0"/>
              </a:rPr>
              <a:t> framework will enable investors and researchers to explore efficiently and help to make informed decisions in this dynamic landscape.</a:t>
            </a:r>
          </a:p>
        </p:txBody>
      </p:sp>
      <p:sp>
        <p:nvSpPr>
          <p:cNvPr id="12" name="文字方塊 11">
            <a:extLst>
              <a:ext uri="{FF2B5EF4-FFF2-40B4-BE49-F238E27FC236}">
                <a16:creationId xmlns:a16="http://schemas.microsoft.com/office/drawing/2014/main" id="{0C8F9A09-4F6E-3D49-A3D2-511E2DFC60F8}"/>
              </a:ext>
            </a:extLst>
          </p:cNvPr>
          <p:cNvSpPr txBox="1"/>
          <p:nvPr/>
        </p:nvSpPr>
        <p:spPr>
          <a:xfrm>
            <a:off x="7700193" y="822684"/>
            <a:ext cx="3799069"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Market Potential</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577878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3995053" y="2897922"/>
            <a:ext cx="6792350" cy="1020762"/>
          </a:xfrm>
        </p:spPr>
        <p:txBody>
          <a:bodyPr/>
          <a:lstStyle/>
          <a:p>
            <a:r>
              <a:rPr kumimoji="1" lang="zh-TW" altLang="en-US" dirty="0">
                <a:latin typeface="Songti SC" panose="02010600040101010101" pitchFamily="2" charset="-122"/>
                <a:ea typeface="Songti SC" panose="02010600040101010101" pitchFamily="2" charset="-122"/>
              </a:rPr>
              <a:t>金融產品層出不窮</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14210714" y="4035551"/>
            <a:ext cx="6792350" cy="601265"/>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600" dirty="0">
                <a:latin typeface="Songti SC" panose="02010600040101010101" pitchFamily="2" charset="-122"/>
                <a:ea typeface="Songti SC" panose="02010600040101010101" pitchFamily="2" charset="-122"/>
              </a:rPr>
              <a:t>外匯、債券、股票、</a:t>
            </a:r>
            <a:r>
              <a:rPr kumimoji="1" lang="en-US" altLang="zh-TW" sz="3600" dirty="0">
                <a:latin typeface="Songti SC" panose="02010600040101010101" pitchFamily="2" charset="-122"/>
                <a:ea typeface="Songti SC" panose="02010600040101010101" pitchFamily="2" charset="-122"/>
              </a:rPr>
              <a:t>ETF</a:t>
            </a:r>
            <a:r>
              <a:rPr kumimoji="1" lang="zh-TW" altLang="en-US" sz="3600" dirty="0">
                <a:latin typeface="Songti SC" panose="02010600040101010101" pitchFamily="2" charset="-122"/>
                <a:ea typeface="Songti SC" panose="02010600040101010101" pitchFamily="2" charset="-122"/>
              </a:rPr>
              <a:t>、</a:t>
            </a:r>
            <a:r>
              <a:rPr kumimoji="1" lang="en-US" altLang="zh-TW" sz="3600" dirty="0">
                <a:latin typeface="Songti SC" panose="02010600040101010101" pitchFamily="2" charset="-122"/>
                <a:ea typeface="Songti SC" panose="02010600040101010101" pitchFamily="2" charset="-122"/>
              </a:rPr>
              <a:t>NFT…</a:t>
            </a:r>
            <a:endParaRPr kumimoji="1" lang="zh-TW" altLang="en-US" sz="3600" dirty="0">
              <a:latin typeface="Songti SC" panose="02010600040101010101" pitchFamily="2" charset="-122"/>
              <a:ea typeface="Songti SC" panose="02010600040101010101" pitchFamily="2" charset="-122"/>
            </a:endParaRP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12192000" y="448041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5400" dirty="0">
                <a:latin typeface="Songti SC" panose="02010600040101010101" pitchFamily="2" charset="-122"/>
                <a:ea typeface="Songti SC" panose="02010600040101010101" pitchFamily="2" charset="-122"/>
              </a:rPr>
              <a:t>元宇宙後 </a:t>
            </a:r>
            <a:r>
              <a:rPr kumimoji="1" lang="en-US" altLang="zh-TW" sz="5400" dirty="0">
                <a:latin typeface="Songti SC" panose="02010600040101010101" pitchFamily="2" charset="-122"/>
                <a:ea typeface="Songti SC" panose="02010600040101010101" pitchFamily="2" charset="-122"/>
              </a:rPr>
              <a:t> WHAT IS NEXT?</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31760" y="774508"/>
            <a:ext cx="3276393"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 Introduction</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F3321FA2-2310-D144-94B1-F957E7F44656}"/>
              </a:ext>
            </a:extLst>
          </p:cNvPr>
          <p:cNvSpPr txBox="1">
            <a:spLocks/>
          </p:cNvSpPr>
          <p:nvPr/>
        </p:nvSpPr>
        <p:spPr>
          <a:xfrm>
            <a:off x="11755772" y="526406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5400" dirty="0">
                <a:latin typeface="Songti SC" panose="02010600040101010101" pitchFamily="2" charset="-122"/>
                <a:ea typeface="Songti SC" panose="02010600040101010101" pitchFamily="2" charset="-122"/>
              </a:rPr>
              <a:t>代表市場潛力無窮</a:t>
            </a:r>
            <a:endParaRPr kumimoji="1" lang="en-US" altLang="zh-TW" sz="5400" dirty="0">
              <a:latin typeface="Songti SC" panose="02010600040101010101" pitchFamily="2" charset="-122"/>
              <a:ea typeface="Songti SC" panose="02010600040101010101" pitchFamily="2" charset="-122"/>
            </a:endParaRPr>
          </a:p>
        </p:txBody>
      </p:sp>
      <p:sp>
        <p:nvSpPr>
          <p:cNvPr id="4" name="文字方塊 3">
            <a:extLst>
              <a:ext uri="{FF2B5EF4-FFF2-40B4-BE49-F238E27FC236}">
                <a16:creationId xmlns:a16="http://schemas.microsoft.com/office/drawing/2014/main" id="{05C0B2FE-F75C-984B-8120-82C806D596C8}"/>
              </a:ext>
            </a:extLst>
          </p:cNvPr>
          <p:cNvSpPr txBox="1"/>
          <p:nvPr/>
        </p:nvSpPr>
        <p:spPr>
          <a:xfrm>
            <a:off x="931760" y="1506028"/>
            <a:ext cx="10575482" cy="4247317"/>
          </a:xfrm>
          <a:prstGeom prst="rect">
            <a:avLst/>
          </a:prstGeom>
          <a:noFill/>
        </p:spPr>
        <p:txBody>
          <a:bodyPr wrap="square" rtlCol="0">
            <a:spAutoFit/>
          </a:bodyPr>
          <a:lstStyle/>
          <a:p>
            <a:r>
              <a:rPr kumimoji="1" lang="en-US" altLang="zh-TW" dirty="0">
                <a:latin typeface="Times New Roman" panose="02020603050405020304" pitchFamily="18" charset="0"/>
                <a:cs typeface="Times New Roman" panose="02020603050405020304" pitchFamily="18" charset="0"/>
              </a:rPr>
              <a:t>Numerous studies have explored the application of reinforcement learning in investment decision-making and portfolio optimization, indicating the potential for advancements in this field. However, it is important to note that existing research often focuses on specific classes of financial products, thus leaving room for improvement in terms of generalizability and adaptability across diverse financial assets. And it is crucial to acknowledge the significant variation and complexity present within different types of investment assets. </a:t>
            </a:r>
          </a:p>
          <a:p>
            <a:endParaRPr kumimoji="1" lang="en-US" altLang="zh-TW" dirty="0">
              <a:latin typeface="Times New Roman" panose="02020603050405020304" pitchFamily="18" charset="0"/>
              <a:cs typeface="Times New Roman" panose="02020603050405020304" pitchFamily="18" charset="0"/>
            </a:endParaRPr>
          </a:p>
          <a:p>
            <a:r>
              <a:rPr kumimoji="1" lang="en-US" altLang="zh-TW" dirty="0">
                <a:latin typeface="Times New Roman" panose="02020603050405020304" pitchFamily="18" charset="0"/>
                <a:cs typeface="Times New Roman" panose="02020603050405020304" pitchFamily="18" charset="0"/>
              </a:rPr>
              <a:t>To address this limitation, my proposed research aims to develop an automated RL agent system within the </a:t>
            </a:r>
            <a:r>
              <a:rPr kumimoji="1" lang="en-US" altLang="zh-TW" dirty="0" err="1">
                <a:latin typeface="Times New Roman" panose="02020603050405020304" pitchFamily="18" charset="0"/>
                <a:cs typeface="Times New Roman" panose="02020603050405020304" pitchFamily="18" charset="0"/>
              </a:rPr>
              <a:t>MLOps</a:t>
            </a:r>
            <a:r>
              <a:rPr kumimoji="1" lang="en-US" altLang="zh-TW" dirty="0">
                <a:latin typeface="Times New Roman" panose="02020603050405020304" pitchFamily="18" charset="0"/>
                <a:cs typeface="Times New Roman" panose="02020603050405020304" pitchFamily="18" charset="0"/>
              </a:rPr>
              <a:t> framework, enabling researchers and investors to construct a state-of-art models with customize parameter that can be applied to a wide range of financial products.</a:t>
            </a:r>
          </a:p>
          <a:p>
            <a:endParaRPr kumimoji="1" lang="en-US" altLang="zh-TW" dirty="0">
              <a:latin typeface="Times New Roman" panose="02020603050405020304" pitchFamily="18" charset="0"/>
              <a:cs typeface="Times New Roman" panose="02020603050405020304" pitchFamily="18" charset="0"/>
            </a:endParaRPr>
          </a:p>
          <a:p>
            <a:r>
              <a:rPr kumimoji="1" lang="en-US" altLang="zh-TW" dirty="0">
                <a:latin typeface="Times New Roman" panose="02020603050405020304" pitchFamily="18" charset="0"/>
                <a:cs typeface="Times New Roman" panose="02020603050405020304" pitchFamily="18" charset="0"/>
              </a:rPr>
              <a:t>By leveraging the power of </a:t>
            </a:r>
            <a:r>
              <a:rPr kumimoji="1" lang="en-US" altLang="zh-TW" dirty="0" err="1">
                <a:latin typeface="Times New Roman" panose="02020603050405020304" pitchFamily="18" charset="0"/>
                <a:cs typeface="Times New Roman" panose="02020603050405020304" pitchFamily="18" charset="0"/>
              </a:rPr>
              <a:t>MLOps</a:t>
            </a:r>
            <a:r>
              <a:rPr kumimoji="1" lang="en-US" altLang="zh-TW" dirty="0">
                <a:latin typeface="Times New Roman" panose="02020603050405020304" pitchFamily="18" charset="0"/>
                <a:cs typeface="Times New Roman" panose="02020603050405020304" pitchFamily="18" charset="0"/>
              </a:rPr>
              <a:t>, the developed system will provide a standardized and streamlined approach for researchers and investors to build, evaluate even monitoring models for various investment assets. This will not only enhance the efficiency of model development but also facilitate the broader application of reinforcement learning techniques in the financial domain. Promoting broader adoption and understanding in the domain of financial product investment.</a:t>
            </a:r>
          </a:p>
        </p:txBody>
      </p:sp>
      <p:sp>
        <p:nvSpPr>
          <p:cNvPr id="12" name="文字方塊 11">
            <a:extLst>
              <a:ext uri="{FF2B5EF4-FFF2-40B4-BE49-F238E27FC236}">
                <a16:creationId xmlns:a16="http://schemas.microsoft.com/office/drawing/2014/main" id="{0C8F9A09-4F6E-3D49-A3D2-511E2DFC60F8}"/>
              </a:ext>
            </a:extLst>
          </p:cNvPr>
          <p:cNvSpPr txBox="1"/>
          <p:nvPr/>
        </p:nvSpPr>
        <p:spPr>
          <a:xfrm>
            <a:off x="7492646" y="774507"/>
            <a:ext cx="4014596"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RL</a:t>
            </a:r>
            <a:r>
              <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rPr>
              <a:t> </a:t>
            </a:r>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in Investment</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71877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3995053" y="2897922"/>
            <a:ext cx="6792350" cy="1020762"/>
          </a:xfrm>
        </p:spPr>
        <p:txBody>
          <a:bodyPr/>
          <a:lstStyle/>
          <a:p>
            <a:r>
              <a:rPr kumimoji="1" lang="zh-TW" altLang="en-US" dirty="0">
                <a:latin typeface="Songti SC" panose="02010600040101010101" pitchFamily="2" charset="-122"/>
                <a:ea typeface="Songti SC" panose="02010600040101010101" pitchFamily="2" charset="-122"/>
              </a:rPr>
              <a:t>金融產品層出不窮</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14210714" y="4035551"/>
            <a:ext cx="6792350" cy="601265"/>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600" dirty="0">
                <a:latin typeface="Songti SC" panose="02010600040101010101" pitchFamily="2" charset="-122"/>
                <a:ea typeface="Songti SC" panose="02010600040101010101" pitchFamily="2" charset="-122"/>
              </a:rPr>
              <a:t>外匯、債券、股票、</a:t>
            </a:r>
            <a:r>
              <a:rPr kumimoji="1" lang="en-US" altLang="zh-TW" sz="3600" dirty="0">
                <a:latin typeface="Songti SC" panose="02010600040101010101" pitchFamily="2" charset="-122"/>
                <a:ea typeface="Songti SC" panose="02010600040101010101" pitchFamily="2" charset="-122"/>
              </a:rPr>
              <a:t>ETF</a:t>
            </a:r>
            <a:r>
              <a:rPr kumimoji="1" lang="zh-TW" altLang="en-US" sz="3600" dirty="0">
                <a:latin typeface="Songti SC" panose="02010600040101010101" pitchFamily="2" charset="-122"/>
                <a:ea typeface="Songti SC" panose="02010600040101010101" pitchFamily="2" charset="-122"/>
              </a:rPr>
              <a:t>、</a:t>
            </a:r>
            <a:r>
              <a:rPr kumimoji="1" lang="en-US" altLang="zh-TW" sz="3600" dirty="0">
                <a:latin typeface="Songti SC" panose="02010600040101010101" pitchFamily="2" charset="-122"/>
                <a:ea typeface="Songti SC" panose="02010600040101010101" pitchFamily="2" charset="-122"/>
              </a:rPr>
              <a:t>NFT…</a:t>
            </a:r>
            <a:endParaRPr kumimoji="1" lang="zh-TW" altLang="en-US" sz="3600" dirty="0">
              <a:latin typeface="Songti SC" panose="02010600040101010101" pitchFamily="2" charset="-122"/>
              <a:ea typeface="Songti SC" panose="02010600040101010101" pitchFamily="2" charset="-122"/>
            </a:endParaRP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12192000" y="448041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5400" dirty="0">
                <a:latin typeface="Songti SC" panose="02010600040101010101" pitchFamily="2" charset="-122"/>
                <a:ea typeface="Songti SC" panose="02010600040101010101" pitchFamily="2" charset="-122"/>
              </a:rPr>
              <a:t>元宇宙後 </a:t>
            </a:r>
            <a:r>
              <a:rPr kumimoji="1" lang="en-US" altLang="zh-TW" sz="5400" dirty="0">
                <a:latin typeface="Songti SC" panose="02010600040101010101" pitchFamily="2" charset="-122"/>
                <a:ea typeface="Songti SC" panose="02010600040101010101" pitchFamily="2" charset="-122"/>
              </a:rPr>
              <a:t> WHAT IS NEXT?</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31760" y="774508"/>
            <a:ext cx="3692491"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II. Infrastructure</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F3321FA2-2310-D144-94B1-F957E7F44656}"/>
              </a:ext>
            </a:extLst>
          </p:cNvPr>
          <p:cNvSpPr txBox="1">
            <a:spLocks/>
          </p:cNvSpPr>
          <p:nvPr/>
        </p:nvSpPr>
        <p:spPr>
          <a:xfrm>
            <a:off x="11755772" y="526406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5400" dirty="0">
                <a:latin typeface="Songti SC" panose="02010600040101010101" pitchFamily="2" charset="-122"/>
                <a:ea typeface="Songti SC" panose="02010600040101010101" pitchFamily="2" charset="-122"/>
              </a:rPr>
              <a:t>代表市場潛力無窮</a:t>
            </a:r>
            <a:endParaRPr kumimoji="1" lang="en-US" altLang="zh-TW" sz="5400" dirty="0">
              <a:latin typeface="Songti SC" panose="02010600040101010101" pitchFamily="2" charset="-122"/>
              <a:ea typeface="Songti SC" panose="02010600040101010101" pitchFamily="2" charset="-122"/>
            </a:endParaRPr>
          </a:p>
        </p:txBody>
      </p:sp>
      <mc:AlternateContent xmlns:mc="http://schemas.openxmlformats.org/markup-compatibility/2006" xmlns:a14="http://schemas.microsoft.com/office/drawing/2010/main">
        <mc:Choice Requires="a14">
          <p:sp>
            <p:nvSpPr>
              <p:cNvPr id="4" name="文字方塊 3">
                <a:extLst>
                  <a:ext uri="{FF2B5EF4-FFF2-40B4-BE49-F238E27FC236}">
                    <a16:creationId xmlns:a16="http://schemas.microsoft.com/office/drawing/2014/main" id="{05C0B2FE-F75C-984B-8120-82C806D596C8}"/>
                  </a:ext>
                </a:extLst>
              </p:cNvPr>
              <p:cNvSpPr txBox="1"/>
              <p:nvPr/>
            </p:nvSpPr>
            <p:spPr>
              <a:xfrm>
                <a:off x="931760" y="1497319"/>
                <a:ext cx="10575482" cy="4832349"/>
              </a:xfrm>
              <a:prstGeom prst="rect">
                <a:avLst/>
              </a:prstGeom>
              <a:noFill/>
            </p:spPr>
            <p:txBody>
              <a:bodyPr wrap="square" rtlCol="0">
                <a:spAutoFit/>
              </a:bodyPr>
              <a:lstStyle/>
              <a:p>
                <a:r>
                  <a:rPr kumimoji="1" lang="en-US" altLang="zh-TW" dirty="0">
                    <a:latin typeface="Times New Roman" panose="02020603050405020304" pitchFamily="18" charset="0"/>
                    <a:cs typeface="Times New Roman" panose="02020603050405020304" pitchFamily="18" charset="0"/>
                  </a:rPr>
                  <a:t>Normal Situation:</a:t>
                </a:r>
              </a:p>
              <a:p>
                <a:pPr marL="285750" indent="-285750">
                  <a:spcBef>
                    <a:spcPts val="100"/>
                  </a:spcBef>
                  <a:spcAft>
                    <a:spcPts val="100"/>
                  </a:spcAft>
                  <a:buFont typeface="Wingdings" pitchFamily="2" charset="2"/>
                  <a:buChar char="l"/>
                </a:pPr>
                <a:r>
                  <a:rPr kumimoji="1" lang="en-US" altLang="zh-TW" dirty="0">
                    <a:latin typeface="Times New Roman" panose="02020603050405020304" pitchFamily="18" charset="0"/>
                    <a:cs typeface="Times New Roman" panose="02020603050405020304" pitchFamily="18" charset="0"/>
                  </a:rPr>
                  <a:t>Data Provided: </a:t>
                </a:r>
                <a:r>
                  <a:rPr kumimoji="1" lang="en-US" altLang="zh-TW" dirty="0">
                    <a:latin typeface="Songti SC" panose="02010600040101010101" pitchFamily="2" charset="-122"/>
                    <a:ea typeface="Songti SC" panose="02010600040101010101" pitchFamily="2" charset="-122"/>
                    <a:cs typeface="Times New Roman" panose="02020603050405020304" pitchFamily="18" charset="0"/>
                  </a:rPr>
                  <a:t>Connecting to stock</a:t>
                </a:r>
                <a:r>
                  <a:rPr kumimoji="1" lang="zh-TW" altLang="en-US" dirty="0">
                    <a:latin typeface="Songti SC" panose="02010600040101010101" pitchFamily="2" charset="-122"/>
                    <a:ea typeface="Songti SC" panose="02010600040101010101" pitchFamily="2" charset="-122"/>
                    <a:cs typeface="Times New Roman" panose="02020603050405020304" pitchFamily="18" charset="0"/>
                  </a:rPr>
                  <a:t> </a:t>
                </a:r>
                <a:r>
                  <a:rPr kumimoji="1" lang="en-US" altLang="zh-TW" dirty="0">
                    <a:latin typeface="Songti SC" panose="02010600040101010101" pitchFamily="2" charset="-122"/>
                    <a:ea typeface="Songti SC" panose="02010600040101010101" pitchFamily="2" charset="-122"/>
                    <a:cs typeface="Times New Roman" panose="02020603050405020304" pitchFamily="18" charset="0"/>
                  </a:rPr>
                  <a:t>information API or Crawling the data.</a:t>
                </a:r>
                <a:endParaRPr kumimoji="1" lang="en-US" altLang="zh-TW" dirty="0">
                  <a:latin typeface="Times New Roman" panose="02020603050405020304" pitchFamily="18" charset="0"/>
                  <a:cs typeface="Times New Roman" panose="02020603050405020304" pitchFamily="18" charset="0"/>
                </a:endParaRPr>
              </a:p>
              <a:p>
                <a:pPr marL="285750" indent="-285750">
                  <a:spcBef>
                    <a:spcPts val="100"/>
                  </a:spcBef>
                  <a:spcAft>
                    <a:spcPts val="100"/>
                  </a:spcAft>
                  <a:buFont typeface="Wingdings" pitchFamily="2" charset="2"/>
                  <a:buChar char="l"/>
                </a:pPr>
                <a:r>
                  <a:rPr kumimoji="1" lang="en-US" altLang="zh-TW" dirty="0">
                    <a:latin typeface="Times New Roman" panose="02020603050405020304" pitchFamily="18" charset="0"/>
                    <a:cs typeface="Times New Roman" panose="02020603050405020304" pitchFamily="18" charset="0"/>
                  </a:rPr>
                  <a:t>Actions: </a:t>
                </a:r>
              </a:p>
              <a:p>
                <a:pPr marL="742950" lvl="1" indent="-285750">
                  <a:spcBef>
                    <a:spcPts val="100"/>
                  </a:spcBef>
                  <a:spcAft>
                    <a:spcPts val="100"/>
                  </a:spcAft>
                  <a:buFontTx/>
                  <a:buChar char="-"/>
                </a:pPr>
                <a:r>
                  <a:rPr kumimoji="1" lang="en-US" altLang="zh-TW" dirty="0">
                    <a:latin typeface="Times New Roman" panose="02020603050405020304" pitchFamily="18" charset="0"/>
                    <a:cs typeface="Times New Roman" panose="02020603050405020304" pitchFamily="18" charset="0"/>
                  </a:rPr>
                  <a:t>Negative values indicate a sell signal, while positive values indicate a buy signal. The values range between -1 and 1 (and based on the estimated stock amount to do the selling or buying proportionally)</a:t>
                </a:r>
              </a:p>
              <a:p>
                <a:pPr marL="742950" lvl="1" indent="-285750">
                  <a:spcBef>
                    <a:spcPts val="100"/>
                  </a:spcBef>
                  <a:spcAft>
                    <a:spcPts val="100"/>
                  </a:spcAft>
                  <a:buFontTx/>
                  <a:buChar char="-"/>
                </a:pPr>
                <a:r>
                  <a:rPr kumimoji="1" lang="en-US" altLang="zh-TW" dirty="0">
                    <a:latin typeface="Times New Roman" panose="02020603050405020304" pitchFamily="18" charset="0"/>
                    <a:cs typeface="Times New Roman" panose="02020603050405020304" pitchFamily="18" charset="0"/>
                  </a:rPr>
                  <a:t>Further study will be conducted to determine the optimal frequency of these actions.</a:t>
                </a:r>
              </a:p>
              <a:p>
                <a:pPr marL="285750" indent="-285750">
                  <a:spcBef>
                    <a:spcPts val="100"/>
                  </a:spcBef>
                  <a:spcAft>
                    <a:spcPts val="100"/>
                  </a:spcAft>
                  <a:buFont typeface="Wingdings" pitchFamily="2" charset="2"/>
                  <a:buChar char="l"/>
                </a:pPr>
                <a:r>
                  <a:rPr kumimoji="1" lang="en-US" altLang="zh-TW" sz="1800" dirty="0">
                    <a:latin typeface="Songti SC" panose="02010600040101010101" pitchFamily="2" charset="-122"/>
                    <a:ea typeface="Songti SC" panose="02010600040101010101" pitchFamily="2" charset="-122"/>
                  </a:rPr>
                  <a:t>Reward</a:t>
                </a:r>
                <a:r>
                  <a:rPr kumimoji="1" lang="zh-TW" altLang="en-US" sz="1800" dirty="0">
                    <a:latin typeface="Songti SC" panose="02010600040101010101" pitchFamily="2" charset="-122"/>
                    <a:ea typeface="Songti SC" panose="02010600040101010101" pitchFamily="2" charset="-122"/>
                  </a:rPr>
                  <a:t> </a:t>
                </a:r>
                <a:r>
                  <a:rPr kumimoji="1" lang="en-US" altLang="zh-TW" sz="1800" dirty="0">
                    <a:latin typeface="Songti SC" panose="02010600040101010101" pitchFamily="2" charset="-122"/>
                    <a:ea typeface="Songti SC" panose="02010600040101010101" pitchFamily="2" charset="-122"/>
                  </a:rPr>
                  <a:t>Function:</a:t>
                </a:r>
                <a:r>
                  <a:rPr kumimoji="1" lang="zh-TW" altLang="en-US" sz="1800" dirty="0">
                    <a:latin typeface="Songti SC" panose="02010600040101010101" pitchFamily="2" charset="-122"/>
                    <a:ea typeface="Songti SC" panose="02010600040101010101" pitchFamily="2" charset="-122"/>
                  </a:rPr>
                  <a:t> </a:t>
                </a:r>
                <a:r>
                  <a:rPr kumimoji="1" lang="en-US" altLang="zh-TW" dirty="0">
                    <a:latin typeface="Songti SC" panose="02010600040101010101" pitchFamily="2" charset="-122"/>
                    <a:ea typeface="Songti SC" panose="02010600040101010101" pitchFamily="2" charset="-122"/>
                  </a:rPr>
                  <a:t>Reward</a:t>
                </a:r>
                <a:r>
                  <a:rPr kumimoji="1" lang="en-US" altLang="zh-TW" baseline="-25000" dirty="0" err="1">
                    <a:latin typeface="Songti SC" panose="02010600040101010101" pitchFamily="2" charset="-122"/>
                    <a:ea typeface="Songti SC" panose="02010600040101010101" pitchFamily="2" charset="-122"/>
                  </a:rPr>
                  <a:t>t,a</a:t>
                </a:r>
                <a:r>
                  <a:rPr kumimoji="1" lang="en-US" altLang="zh-TW" dirty="0">
                    <a:latin typeface="Songti SC" panose="02010600040101010101" pitchFamily="2" charset="-122"/>
                    <a:ea typeface="Songti SC" panose="02010600040101010101" pitchFamily="2" charset="-122"/>
                  </a:rPr>
                  <a:t> = Log( </a:t>
                </a:r>
                <a14:m>
                  <m:oMath xmlns:m="http://schemas.openxmlformats.org/officeDocument/2006/math">
                    <m:f>
                      <m:fPr>
                        <m:ctrlPr>
                          <a:rPr kumimoji="1" lang="en-US" altLang="zh-TW" i="1" smtClean="0">
                            <a:latin typeface="Cambria Math" panose="02040503050406030204" pitchFamily="18" charset="0"/>
                            <a:ea typeface="Songti SC" panose="02010600040101010101" pitchFamily="2" charset="-122"/>
                          </a:rPr>
                        </m:ctrlPr>
                      </m:fPr>
                      <m:num>
                        <m:r>
                          <a:rPr kumimoji="1" lang="en-US" altLang="zh-TW" b="0" i="1" smtClean="0">
                            <a:latin typeface="Cambria Math" panose="02040503050406030204" pitchFamily="18" charset="0"/>
                            <a:ea typeface="Songti SC" panose="02010600040101010101" pitchFamily="2" charset="-122"/>
                          </a:rPr>
                          <m:t>𝑡</m:t>
                        </m:r>
                        <m:r>
                          <a:rPr kumimoji="1" lang="en-US" altLang="zh-TW" b="0" i="1" smtClean="0">
                            <a:latin typeface="Cambria Math" panose="02040503050406030204" pitchFamily="18" charset="0"/>
                            <a:ea typeface="Songti SC" panose="02010600040101010101" pitchFamily="2" charset="-122"/>
                          </a:rPr>
                          <m:t>+1 </m:t>
                        </m:r>
                        <m:r>
                          <a:rPr kumimoji="1" lang="en-US" altLang="zh-TW" b="0" i="1" smtClean="0">
                            <a:latin typeface="Cambria Math" panose="02040503050406030204" pitchFamily="18" charset="0"/>
                            <a:ea typeface="Songti SC" panose="02010600040101010101" pitchFamily="2" charset="-122"/>
                          </a:rPr>
                          <m:t>𝐴𝑠𝑠𝑒𝑡</m:t>
                        </m:r>
                        <m:r>
                          <a:rPr kumimoji="1" lang="en-US" altLang="zh-TW" b="0" i="1" smtClean="0">
                            <a:latin typeface="Cambria Math" panose="02040503050406030204" pitchFamily="18" charset="0"/>
                            <a:ea typeface="Songti SC" panose="02010600040101010101" pitchFamily="2" charset="-122"/>
                          </a:rPr>
                          <m:t>(</m:t>
                        </m:r>
                        <m:r>
                          <a:rPr kumimoji="1" lang="en-US" altLang="zh-TW" b="0" i="1" smtClean="0">
                            <a:latin typeface="Cambria Math" panose="02040503050406030204" pitchFamily="18" charset="0"/>
                            <a:ea typeface="Songti SC" panose="02010600040101010101" pitchFamily="2" charset="-122"/>
                          </a:rPr>
                          <m:t>𝑎</m:t>
                        </m:r>
                        <m:r>
                          <a:rPr kumimoji="1" lang="en-US" altLang="zh-TW" b="0" i="1" smtClean="0">
                            <a:latin typeface="Cambria Math" panose="02040503050406030204" pitchFamily="18" charset="0"/>
                            <a:ea typeface="Songti SC" panose="02010600040101010101" pitchFamily="2" charset="-122"/>
                          </a:rPr>
                          <m:t>)</m:t>
                        </m:r>
                      </m:num>
                      <m:den>
                        <m:r>
                          <a:rPr kumimoji="1" lang="en-US" altLang="zh-TW" b="0" i="1" smtClean="0">
                            <a:latin typeface="Cambria Math" panose="02040503050406030204" pitchFamily="18" charset="0"/>
                            <a:ea typeface="Songti SC" panose="02010600040101010101" pitchFamily="2" charset="-122"/>
                          </a:rPr>
                          <m:t>𝑡</m:t>
                        </m:r>
                        <m:r>
                          <a:rPr kumimoji="1" lang="en-US" altLang="zh-TW" b="0" i="1" smtClean="0">
                            <a:latin typeface="Cambria Math" panose="02040503050406030204" pitchFamily="18" charset="0"/>
                            <a:ea typeface="Songti SC" panose="02010600040101010101" pitchFamily="2" charset="-122"/>
                          </a:rPr>
                          <m:t> </m:t>
                        </m:r>
                        <m:r>
                          <a:rPr kumimoji="1" lang="en-US" altLang="zh-TW" b="0" i="1" smtClean="0">
                            <a:latin typeface="Cambria Math" panose="02040503050406030204" pitchFamily="18" charset="0"/>
                            <a:ea typeface="Songti SC" panose="02010600040101010101" pitchFamily="2" charset="-122"/>
                          </a:rPr>
                          <m:t>𝐴𝑠𝑠𝑒𝑡</m:t>
                        </m:r>
                      </m:den>
                    </m:f>
                  </m:oMath>
                </a14:m>
                <a:r>
                  <a:rPr kumimoji="1" lang="en-US" altLang="zh-TW" dirty="0">
                    <a:latin typeface="Songti SC" panose="02010600040101010101" pitchFamily="2" charset="-122"/>
                    <a:ea typeface="Songti SC" panose="02010600040101010101" pitchFamily="2" charset="-122"/>
                  </a:rPr>
                  <a:t> ) * </a:t>
                </a:r>
                <a14:m>
                  <m:oMath xmlns:m="http://schemas.openxmlformats.org/officeDocument/2006/math">
                    <m:r>
                      <a:rPr kumimoji="1" lang="en-US" altLang="zh-TW" i="1" smtClean="0">
                        <a:latin typeface="Cambria Math" panose="02040503050406030204" pitchFamily="18" charset="0"/>
                        <a:ea typeface="Cambria Math" panose="02040503050406030204" pitchFamily="18" charset="0"/>
                      </a:rPr>
                      <m:t>𝛼</m:t>
                    </m:r>
                  </m:oMath>
                </a14:m>
                <a:r>
                  <a:rPr kumimoji="1" lang="en-US" altLang="zh-TW" dirty="0">
                    <a:latin typeface="Songti SC" panose="02010600040101010101" pitchFamily="2" charset="-122"/>
                    <a:ea typeface="Songti SC" panose="02010600040101010101" pitchFamily="2" charset="-122"/>
                  </a:rPr>
                  <a:t> (</a:t>
                </a:r>
                <a:r>
                  <a:rPr kumimoji="1" lang="zh-TW" altLang="en-US" dirty="0">
                    <a:latin typeface="Songti SC" panose="02010600040101010101" pitchFamily="2" charset="-122"/>
                    <a:ea typeface="Songti SC" panose="02010600040101010101" pitchFamily="2" charset="-122"/>
                  </a:rPr>
                  <a:t>𝛼為懲罰</a:t>
                </a:r>
                <a:r>
                  <a:rPr kumimoji="1" lang="en-US" altLang="zh-TW" dirty="0">
                    <a:latin typeface="Songti SC" panose="02010600040101010101" pitchFamily="2" charset="-122"/>
                    <a:ea typeface="Songti SC" panose="02010600040101010101" pitchFamily="2" charset="-122"/>
                  </a:rPr>
                  <a:t>/</a:t>
                </a:r>
                <a:r>
                  <a:rPr kumimoji="1" lang="zh-TW" altLang="en-US" dirty="0">
                    <a:latin typeface="Songti SC" panose="02010600040101010101" pitchFamily="2" charset="-122"/>
                    <a:ea typeface="Songti SC" panose="02010600040101010101" pitchFamily="2" charset="-122"/>
                  </a:rPr>
                  <a:t>獎勵乘數</a:t>
                </a:r>
                <a:r>
                  <a:rPr kumimoji="1" lang="en-US" altLang="zh-TW" dirty="0">
                    <a:latin typeface="Songti SC" panose="02010600040101010101" pitchFamily="2" charset="-122"/>
                    <a:ea typeface="Songti SC" panose="02010600040101010101" pitchFamily="2" charset="-122"/>
                  </a:rPr>
                  <a:t>)</a:t>
                </a:r>
                <a:endParaRPr kumimoji="1" lang="en-US" altLang="zh-TW" dirty="0">
                  <a:latin typeface="Times New Roman" panose="02020603050405020304" pitchFamily="18" charset="0"/>
                  <a:cs typeface="Times New Roman" panose="02020603050405020304" pitchFamily="18" charset="0"/>
                </a:endParaRPr>
              </a:p>
              <a:p>
                <a:pPr marL="285750" indent="-285750">
                  <a:spcBef>
                    <a:spcPts val="100"/>
                  </a:spcBef>
                  <a:spcAft>
                    <a:spcPts val="100"/>
                  </a:spcAft>
                  <a:buFont typeface="Wingdings" pitchFamily="2" charset="2"/>
                  <a:buChar char="l"/>
                </a:pPr>
                <a:r>
                  <a:rPr kumimoji="1" lang="en-US" altLang="zh-TW" dirty="0">
                    <a:latin typeface="Times New Roman" panose="02020603050405020304" pitchFamily="18" charset="0"/>
                    <a:cs typeface="Times New Roman" panose="02020603050405020304" pitchFamily="18" charset="0"/>
                  </a:rPr>
                  <a:t>Model:</a:t>
                </a:r>
                <a:r>
                  <a:rPr kumimoji="1" lang="zh-TW" altLang="en-US" dirty="0">
                    <a:latin typeface="Times New Roman" panose="02020603050405020304" pitchFamily="18" charset="0"/>
                    <a:cs typeface="Times New Roman" panose="02020603050405020304" pitchFamily="18" charset="0"/>
                  </a:rPr>
                  <a:t> </a:t>
                </a:r>
                <a:r>
                  <a:rPr kumimoji="1" lang="en-US" altLang="zh-TW" dirty="0">
                    <a:latin typeface="Times New Roman" panose="02020603050405020304" pitchFamily="18" charset="0"/>
                    <a:cs typeface="Times New Roman" panose="02020603050405020304" pitchFamily="18" charset="0"/>
                  </a:rPr>
                  <a:t>DDPG_TD3 (Depending on the situation, to add the PPO or A3C model.)</a:t>
                </a:r>
              </a:p>
              <a:p>
                <a:pPr marL="285750" indent="-285750">
                  <a:spcBef>
                    <a:spcPts val="100"/>
                  </a:spcBef>
                  <a:spcAft>
                    <a:spcPts val="100"/>
                  </a:spcAft>
                  <a:buFont typeface="Wingdings" pitchFamily="2" charset="2"/>
                  <a:buChar char="l"/>
                </a:pPr>
                <a:r>
                  <a:rPr kumimoji="1" lang="en-US" altLang="zh-TW" dirty="0">
                    <a:latin typeface="Songti SC" panose="02010600040101010101" pitchFamily="2" charset="-122"/>
                    <a:ea typeface="Songti SC" panose="02010600040101010101" pitchFamily="2" charset="-122"/>
                    <a:cs typeface="Times New Roman" panose="02020603050405020304" pitchFamily="18" charset="0"/>
                  </a:rPr>
                  <a:t>Auto Monitoring: Connecting to stock</a:t>
                </a:r>
                <a:r>
                  <a:rPr kumimoji="1" lang="zh-TW" altLang="en-US" dirty="0">
                    <a:latin typeface="Songti SC" panose="02010600040101010101" pitchFamily="2" charset="-122"/>
                    <a:ea typeface="Songti SC" panose="02010600040101010101" pitchFamily="2" charset="-122"/>
                    <a:cs typeface="Times New Roman" panose="02020603050405020304" pitchFamily="18" charset="0"/>
                  </a:rPr>
                  <a:t> </a:t>
                </a:r>
                <a:r>
                  <a:rPr kumimoji="1" lang="en-US" altLang="zh-TW" dirty="0">
                    <a:latin typeface="Songti SC" panose="02010600040101010101" pitchFamily="2" charset="-122"/>
                    <a:ea typeface="Songti SC" panose="02010600040101010101" pitchFamily="2" charset="-122"/>
                    <a:cs typeface="Times New Roman" panose="02020603050405020304" pitchFamily="18" charset="0"/>
                  </a:rPr>
                  <a:t>information API or Crawling the new data to test the model performance daily. If below the given standard will do the auto-retraining.</a:t>
                </a:r>
                <a:endParaRPr kumimoji="1" lang="en-US" altLang="zh-TW" dirty="0">
                  <a:latin typeface="Times New Roman" panose="02020603050405020304" pitchFamily="18" charset="0"/>
                  <a:cs typeface="Times New Roman" panose="02020603050405020304" pitchFamily="18" charset="0"/>
                </a:endParaRPr>
              </a:p>
              <a:p>
                <a:endParaRPr kumimoji="1" lang="en-US" altLang="zh-TW" dirty="0">
                  <a:latin typeface="Times New Roman" panose="02020603050405020304" pitchFamily="18" charset="0"/>
                  <a:cs typeface="Times New Roman" panose="02020603050405020304" pitchFamily="18" charset="0"/>
                </a:endParaRPr>
              </a:p>
              <a:p>
                <a:r>
                  <a:rPr kumimoji="1" lang="en-US" altLang="zh-TW" dirty="0">
                    <a:latin typeface="Times New Roman" panose="02020603050405020304" pitchFamily="18" charset="0"/>
                    <a:cs typeface="Times New Roman" panose="02020603050405020304" pitchFamily="18" charset="0"/>
                  </a:rPr>
                  <a:t>Flexible Situation:</a:t>
                </a:r>
              </a:p>
              <a:p>
                <a:r>
                  <a:rPr kumimoji="1" lang="en-US" altLang="zh-TW" dirty="0">
                    <a:latin typeface="Times New Roman" panose="02020603050405020304" pitchFamily="18" charset="0"/>
                    <a:cs typeface="Times New Roman" panose="02020603050405020304" pitchFamily="18" charset="0"/>
                  </a:rPr>
                  <a:t>In</a:t>
                </a:r>
                <a:r>
                  <a:rPr kumimoji="1" lang="zh-TW" altLang="en-US" dirty="0">
                    <a:latin typeface="Times New Roman" panose="02020603050405020304" pitchFamily="18" charset="0"/>
                    <a:cs typeface="Times New Roman" panose="02020603050405020304" pitchFamily="18" charset="0"/>
                  </a:rPr>
                  <a:t> </a:t>
                </a:r>
                <a:r>
                  <a:rPr kumimoji="1" lang="en-US" altLang="zh-TW" dirty="0">
                    <a:latin typeface="Times New Roman" panose="02020603050405020304" pitchFamily="18" charset="0"/>
                    <a:cs typeface="Times New Roman" panose="02020603050405020304" pitchFamily="18" charset="0"/>
                  </a:rPr>
                  <a:t>this situation aims to provide flexibility and user control in shaping the reward function and uploading data. While it is anticipated that users will have the capability to manipulate the reward function and contribute their own data, it is important to note that the requirement for user-provided data necessitates a manual monitoring process.</a:t>
                </a:r>
              </a:p>
            </p:txBody>
          </p:sp>
        </mc:Choice>
        <mc:Fallback xmlns="">
          <p:sp>
            <p:nvSpPr>
              <p:cNvPr id="4" name="文字方塊 3">
                <a:extLst>
                  <a:ext uri="{FF2B5EF4-FFF2-40B4-BE49-F238E27FC236}">
                    <a16:creationId xmlns:a16="http://schemas.microsoft.com/office/drawing/2014/main" id="{05C0B2FE-F75C-984B-8120-82C806D596C8}"/>
                  </a:ext>
                </a:extLst>
              </p:cNvPr>
              <p:cNvSpPr txBox="1">
                <a:spLocks noRot="1" noChangeAspect="1" noMove="1" noResize="1" noEditPoints="1" noAdjustHandles="1" noChangeArrowheads="1" noChangeShapeType="1" noTextEdit="1"/>
              </p:cNvSpPr>
              <p:nvPr/>
            </p:nvSpPr>
            <p:spPr>
              <a:xfrm>
                <a:off x="931760" y="1497319"/>
                <a:ext cx="10575482" cy="4832349"/>
              </a:xfrm>
              <a:prstGeom prst="rect">
                <a:avLst/>
              </a:prstGeom>
              <a:blipFill>
                <a:blip r:embed="rId4"/>
                <a:stretch>
                  <a:fillRect l="-480" t="-787" b="-787"/>
                </a:stretch>
              </a:blipFill>
            </p:spPr>
            <p:txBody>
              <a:bodyPr/>
              <a:lstStyle/>
              <a:p>
                <a:r>
                  <a:rPr lang="zh-TW" altLang="en-US">
                    <a:noFill/>
                  </a:rPr>
                  <a:t> </a:t>
                </a:r>
              </a:p>
            </p:txBody>
          </p:sp>
        </mc:Fallback>
      </mc:AlternateContent>
      <p:sp>
        <p:nvSpPr>
          <p:cNvPr id="12" name="文字方塊 11">
            <a:extLst>
              <a:ext uri="{FF2B5EF4-FFF2-40B4-BE49-F238E27FC236}">
                <a16:creationId xmlns:a16="http://schemas.microsoft.com/office/drawing/2014/main" id="{0C8F9A09-4F6E-3D49-A3D2-511E2DFC60F8}"/>
              </a:ext>
            </a:extLst>
          </p:cNvPr>
          <p:cNvSpPr txBox="1"/>
          <p:nvPr/>
        </p:nvSpPr>
        <p:spPr>
          <a:xfrm>
            <a:off x="8137137" y="781489"/>
            <a:ext cx="3123103"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SALL Agency</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8835895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3995053" y="2897922"/>
            <a:ext cx="6792350" cy="1020762"/>
          </a:xfrm>
        </p:spPr>
        <p:txBody>
          <a:bodyPr/>
          <a:lstStyle/>
          <a:p>
            <a:r>
              <a:rPr kumimoji="1" lang="zh-TW" altLang="en-US" dirty="0">
                <a:latin typeface="Songti SC" panose="02010600040101010101" pitchFamily="2" charset="-122"/>
                <a:ea typeface="Songti SC" panose="02010600040101010101" pitchFamily="2" charset="-122"/>
              </a:rPr>
              <a:t>金融產品層出不窮</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14210714" y="4035551"/>
            <a:ext cx="6792350" cy="601265"/>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600" dirty="0">
                <a:latin typeface="Songti SC" panose="02010600040101010101" pitchFamily="2" charset="-122"/>
                <a:ea typeface="Songti SC" panose="02010600040101010101" pitchFamily="2" charset="-122"/>
              </a:rPr>
              <a:t>外匯、債券、股票、</a:t>
            </a:r>
            <a:r>
              <a:rPr kumimoji="1" lang="en-US" altLang="zh-TW" sz="3600" dirty="0">
                <a:latin typeface="Songti SC" panose="02010600040101010101" pitchFamily="2" charset="-122"/>
                <a:ea typeface="Songti SC" panose="02010600040101010101" pitchFamily="2" charset="-122"/>
              </a:rPr>
              <a:t>ETF</a:t>
            </a:r>
            <a:r>
              <a:rPr kumimoji="1" lang="zh-TW" altLang="en-US" sz="3600" dirty="0">
                <a:latin typeface="Songti SC" panose="02010600040101010101" pitchFamily="2" charset="-122"/>
                <a:ea typeface="Songti SC" panose="02010600040101010101" pitchFamily="2" charset="-122"/>
              </a:rPr>
              <a:t>、</a:t>
            </a:r>
            <a:r>
              <a:rPr kumimoji="1" lang="en-US" altLang="zh-TW" sz="3600" dirty="0">
                <a:latin typeface="Songti SC" panose="02010600040101010101" pitchFamily="2" charset="-122"/>
                <a:ea typeface="Songti SC" panose="02010600040101010101" pitchFamily="2" charset="-122"/>
              </a:rPr>
              <a:t>NFT…</a:t>
            </a:r>
            <a:endParaRPr kumimoji="1" lang="zh-TW" altLang="en-US" sz="3600" dirty="0">
              <a:latin typeface="Songti SC" panose="02010600040101010101" pitchFamily="2" charset="-122"/>
              <a:ea typeface="Songti SC" panose="02010600040101010101" pitchFamily="2" charset="-122"/>
            </a:endParaRP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12192000" y="448041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5400" dirty="0">
                <a:latin typeface="Songti SC" panose="02010600040101010101" pitchFamily="2" charset="-122"/>
                <a:ea typeface="Songti SC" panose="02010600040101010101" pitchFamily="2" charset="-122"/>
              </a:rPr>
              <a:t>元宇宙後 </a:t>
            </a:r>
            <a:r>
              <a:rPr kumimoji="1" lang="en-US" altLang="zh-TW" sz="5400" dirty="0">
                <a:latin typeface="Songti SC" panose="02010600040101010101" pitchFamily="2" charset="-122"/>
                <a:ea typeface="Songti SC" panose="02010600040101010101" pitchFamily="2" charset="-122"/>
              </a:rPr>
              <a:t> WHAT IS NEXT?</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23780" y="499518"/>
            <a:ext cx="4453563"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Appendix. Citation</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F3321FA2-2310-D144-94B1-F957E7F44656}"/>
              </a:ext>
            </a:extLst>
          </p:cNvPr>
          <p:cNvSpPr txBox="1">
            <a:spLocks/>
          </p:cNvSpPr>
          <p:nvPr/>
        </p:nvSpPr>
        <p:spPr>
          <a:xfrm>
            <a:off x="11755772" y="526406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5400" dirty="0">
                <a:latin typeface="Songti SC" panose="02010600040101010101" pitchFamily="2" charset="-122"/>
                <a:ea typeface="Songti SC" panose="02010600040101010101" pitchFamily="2" charset="-122"/>
              </a:rPr>
              <a:t>代表市場潛力無窮</a:t>
            </a:r>
            <a:endParaRPr kumimoji="1" lang="en-US" altLang="zh-TW" sz="5400" dirty="0">
              <a:latin typeface="Songti SC" panose="02010600040101010101" pitchFamily="2" charset="-122"/>
              <a:ea typeface="Songti SC" panose="02010600040101010101" pitchFamily="2" charset="-122"/>
            </a:endParaRPr>
          </a:p>
        </p:txBody>
      </p:sp>
      <p:sp>
        <p:nvSpPr>
          <p:cNvPr id="4" name="文字方塊 3">
            <a:extLst>
              <a:ext uri="{FF2B5EF4-FFF2-40B4-BE49-F238E27FC236}">
                <a16:creationId xmlns:a16="http://schemas.microsoft.com/office/drawing/2014/main" id="{05C0B2FE-F75C-984B-8120-82C806D596C8}"/>
              </a:ext>
            </a:extLst>
          </p:cNvPr>
          <p:cNvSpPr txBox="1"/>
          <p:nvPr/>
        </p:nvSpPr>
        <p:spPr>
          <a:xfrm>
            <a:off x="931760" y="1420839"/>
            <a:ext cx="10575482" cy="369332"/>
          </a:xfrm>
          <a:prstGeom prst="rect">
            <a:avLst/>
          </a:prstGeom>
          <a:noFill/>
        </p:spPr>
        <p:txBody>
          <a:bodyPr wrap="square" rtlCol="0">
            <a:spAutoFit/>
          </a:bodyPr>
          <a:lstStyle/>
          <a:p>
            <a:r>
              <a:rPr kumimoji="1" lang="en-US" altLang="zh-TW" dirty="0">
                <a:latin typeface="Times New Roman" panose="02020603050405020304" pitchFamily="18" charset="0"/>
                <a:cs typeface="Times New Roman" panose="02020603050405020304" pitchFamily="18" charset="0"/>
              </a:rPr>
              <a:t>1.</a:t>
            </a:r>
          </a:p>
        </p:txBody>
      </p:sp>
      <p:sp>
        <p:nvSpPr>
          <p:cNvPr id="12" name="文字方塊 11">
            <a:extLst>
              <a:ext uri="{FF2B5EF4-FFF2-40B4-BE49-F238E27FC236}">
                <a16:creationId xmlns:a16="http://schemas.microsoft.com/office/drawing/2014/main" id="{0C8F9A09-4F6E-3D49-A3D2-511E2DFC60F8}"/>
              </a:ext>
            </a:extLst>
          </p:cNvPr>
          <p:cNvSpPr txBox="1"/>
          <p:nvPr/>
        </p:nvSpPr>
        <p:spPr>
          <a:xfrm>
            <a:off x="7617042" y="526780"/>
            <a:ext cx="4014596"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RL</a:t>
            </a:r>
            <a:r>
              <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rPr>
              <a:t> </a:t>
            </a:r>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in Investment</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85132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2475657" y="2400574"/>
            <a:ext cx="9144000" cy="1198806"/>
          </a:xfrm>
        </p:spPr>
        <p:txBody>
          <a:bodyPr>
            <a:normAutofit/>
          </a:bodyPr>
          <a:lstStyle/>
          <a:p>
            <a:r>
              <a:rPr kumimoji="1" lang="en-US" altLang="zh-TW" sz="7200" dirty="0">
                <a:latin typeface="Didot" panose="02000503000000020003" pitchFamily="2" charset="-79"/>
                <a:ea typeface="Meiryo UI" panose="020B0604030504040204" pitchFamily="34" charset="-128"/>
                <a:cs typeface="Didot" panose="02000503000000020003" pitchFamily="2" charset="-79"/>
              </a:rPr>
              <a:t>SALL AGENCY</a:t>
            </a:r>
            <a:endParaRPr kumimoji="1" lang="zh-TW" altLang="en-US" sz="7200" dirty="0">
              <a:latin typeface="Didot" panose="02000503000000020003" pitchFamily="2" charset="-79"/>
              <a:ea typeface="Meiryo UI" panose="020B0604030504040204" pitchFamily="34" charset="-128"/>
              <a:cs typeface="Didot" panose="02000503000000020003" pitchFamily="2" charset="-79"/>
            </a:endParaRPr>
          </a:p>
        </p:txBody>
      </p:sp>
      <p:sp>
        <p:nvSpPr>
          <p:cNvPr id="4" name="標題 1">
            <a:extLst>
              <a:ext uri="{FF2B5EF4-FFF2-40B4-BE49-F238E27FC236}">
                <a16:creationId xmlns:a16="http://schemas.microsoft.com/office/drawing/2014/main" id="{F8C3A004-C565-AC43-8696-290C773A36B4}"/>
              </a:ext>
            </a:extLst>
          </p:cNvPr>
          <p:cNvSpPr txBox="1">
            <a:spLocks/>
          </p:cNvSpPr>
          <p:nvPr/>
        </p:nvSpPr>
        <p:spPr>
          <a:xfrm>
            <a:off x="2602265" y="4205553"/>
            <a:ext cx="9144000" cy="9191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200" dirty="0">
                <a:latin typeface="Songti SC" panose="02010600040101010101" pitchFamily="2" charset="-122"/>
                <a:ea typeface="Songti SC" panose="02010600040101010101" pitchFamily="2" charset="-122"/>
              </a:rPr>
              <a:t>自動化人工智慧交易</a:t>
            </a:r>
            <a:r>
              <a:rPr kumimoji="1" lang="zh-TW" altLang="en-US" sz="3200" spc="500" dirty="0">
                <a:latin typeface="Songti SC" panose="02010600040101010101" pitchFamily="2" charset="-122"/>
                <a:ea typeface="Songti SC" panose="02010600040101010101" pitchFamily="2" charset="-122"/>
              </a:rPr>
              <a:t>代理人</a:t>
            </a:r>
            <a:r>
              <a:rPr kumimoji="1" lang="zh-TW" altLang="en-US" sz="3200" dirty="0">
                <a:latin typeface="Songti SC" panose="02010600040101010101" pitchFamily="2" charset="-122"/>
                <a:ea typeface="Songti SC" panose="02010600040101010101" pitchFamily="2" charset="-122"/>
              </a:rPr>
              <a:t>開發系統</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3942506" y="3400725"/>
            <a:ext cx="6210301" cy="60126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en-US" altLang="zh-TW" sz="3600" dirty="0">
                <a:latin typeface="Songti SC" panose="02010600040101010101" pitchFamily="2" charset="-122"/>
                <a:ea typeface="Songti SC" panose="02010600040101010101" pitchFamily="2" charset="-122"/>
              </a:rPr>
              <a:t>RL &amp; </a:t>
            </a:r>
            <a:r>
              <a:rPr kumimoji="1" lang="en-US" altLang="zh-TW" sz="3600" dirty="0" err="1">
                <a:latin typeface="Songti SC" panose="02010600040101010101" pitchFamily="2" charset="-122"/>
                <a:ea typeface="Songti SC" panose="02010600040101010101" pitchFamily="2" charset="-122"/>
              </a:rPr>
              <a:t>MLOps</a:t>
            </a:r>
            <a:endParaRPr kumimoji="1" lang="zh-TW" altLang="en-US" sz="3600" dirty="0">
              <a:latin typeface="Songti SC" panose="02010600040101010101" pitchFamily="2" charset="-122"/>
              <a:ea typeface="Songti SC" panose="02010600040101010101" pitchFamily="2" charset="-122"/>
            </a:endParaRPr>
          </a:p>
        </p:txBody>
      </p:sp>
      <p:sp>
        <p:nvSpPr>
          <p:cNvPr id="7" name="標題 1">
            <a:extLst>
              <a:ext uri="{FF2B5EF4-FFF2-40B4-BE49-F238E27FC236}">
                <a16:creationId xmlns:a16="http://schemas.microsoft.com/office/drawing/2014/main" id="{E149C44A-0D80-784D-B3CE-B93518BBA4A5}"/>
              </a:ext>
            </a:extLst>
          </p:cNvPr>
          <p:cNvSpPr txBox="1">
            <a:spLocks/>
          </p:cNvSpPr>
          <p:nvPr/>
        </p:nvSpPr>
        <p:spPr>
          <a:xfrm>
            <a:off x="2475657" y="1481412"/>
            <a:ext cx="9144000" cy="9191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200" spc="1000" dirty="0">
                <a:latin typeface="Songti SC" panose="02010600040101010101" pitchFamily="2" charset="-122"/>
                <a:ea typeface="Songti SC" panose="02010600040101010101" pitchFamily="2" charset="-122"/>
              </a:rPr>
              <a:t>金融科技新技術</a:t>
            </a:r>
          </a:p>
        </p:txBody>
      </p:sp>
      <p:sp>
        <p:nvSpPr>
          <p:cNvPr id="8" name="文字方塊 7">
            <a:extLst>
              <a:ext uri="{FF2B5EF4-FFF2-40B4-BE49-F238E27FC236}">
                <a16:creationId xmlns:a16="http://schemas.microsoft.com/office/drawing/2014/main" id="{812745F4-718B-434E-931F-B31311F19E73}"/>
              </a:ext>
            </a:extLst>
          </p:cNvPr>
          <p:cNvSpPr txBox="1"/>
          <p:nvPr/>
        </p:nvSpPr>
        <p:spPr>
          <a:xfrm>
            <a:off x="6452123" y="5143612"/>
            <a:ext cx="1191066" cy="369332"/>
          </a:xfrm>
          <a:prstGeom prst="rect">
            <a:avLst/>
          </a:prstGeom>
          <a:noFill/>
        </p:spPr>
        <p:txBody>
          <a:bodyPr wrap="square" rtlCol="0">
            <a:spAutoFit/>
          </a:bodyPr>
          <a:lstStyle/>
          <a:p>
            <a:r>
              <a:rPr kumimoji="1" lang="zh-TW" altLang="en-US" spc="500" dirty="0">
                <a:latin typeface="Songti SC" panose="02010600040101010101" pitchFamily="2" charset="-122"/>
                <a:ea typeface="Songti SC" panose="02010600040101010101" pitchFamily="2" charset="-122"/>
              </a:rPr>
              <a:t>陳元熙</a:t>
            </a:r>
          </a:p>
        </p:txBody>
      </p:sp>
      <p:sp>
        <p:nvSpPr>
          <p:cNvPr id="15" name="矩形 14">
            <a:extLst>
              <a:ext uri="{FF2B5EF4-FFF2-40B4-BE49-F238E27FC236}">
                <a16:creationId xmlns:a16="http://schemas.microsoft.com/office/drawing/2014/main" id="{7A83F9D5-17B4-9D4F-B4D0-6EC72BF02A94}"/>
              </a:ext>
            </a:extLst>
          </p:cNvPr>
          <p:cNvSpPr/>
          <p:nvPr/>
        </p:nvSpPr>
        <p:spPr>
          <a:xfrm rot="5400000">
            <a:off x="-937718" y="623350"/>
            <a:ext cx="3319975" cy="299852"/>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矩形 15">
            <a:extLst>
              <a:ext uri="{FF2B5EF4-FFF2-40B4-BE49-F238E27FC236}">
                <a16:creationId xmlns:a16="http://schemas.microsoft.com/office/drawing/2014/main" id="{BBDD3394-ECC4-8D42-BAA4-B2984FBEAB56}"/>
              </a:ext>
            </a:extLst>
          </p:cNvPr>
          <p:cNvSpPr/>
          <p:nvPr/>
        </p:nvSpPr>
        <p:spPr>
          <a:xfrm rot="5400000">
            <a:off x="-937719" y="5544744"/>
            <a:ext cx="3319975" cy="299852"/>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5" name="矩形 24">
            <a:extLst>
              <a:ext uri="{FF2B5EF4-FFF2-40B4-BE49-F238E27FC236}">
                <a16:creationId xmlns:a16="http://schemas.microsoft.com/office/drawing/2014/main" id="{7279287C-9DF5-EA45-BB67-C853C08F65D8}"/>
              </a:ext>
            </a:extLst>
          </p:cNvPr>
          <p:cNvSpPr/>
          <p:nvPr/>
        </p:nvSpPr>
        <p:spPr>
          <a:xfrm rot="2268147">
            <a:off x="396239" y="1196270"/>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6" name="矩形 25">
            <a:extLst>
              <a:ext uri="{FF2B5EF4-FFF2-40B4-BE49-F238E27FC236}">
                <a16:creationId xmlns:a16="http://schemas.microsoft.com/office/drawing/2014/main" id="{FDC9AA71-7D6E-CF4F-98A8-BBD722B39688}"/>
              </a:ext>
            </a:extLst>
          </p:cNvPr>
          <p:cNvSpPr/>
          <p:nvPr/>
        </p:nvSpPr>
        <p:spPr>
          <a:xfrm rot="2268147">
            <a:off x="295419" y="1548561"/>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7" name="矩形 26">
            <a:extLst>
              <a:ext uri="{FF2B5EF4-FFF2-40B4-BE49-F238E27FC236}">
                <a16:creationId xmlns:a16="http://schemas.microsoft.com/office/drawing/2014/main" id="{F454F525-5B63-9547-9E67-223F6D15A9A3}"/>
              </a:ext>
            </a:extLst>
          </p:cNvPr>
          <p:cNvSpPr/>
          <p:nvPr/>
        </p:nvSpPr>
        <p:spPr>
          <a:xfrm rot="2268147">
            <a:off x="74559" y="4861456"/>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8" name="矩形 27">
            <a:extLst>
              <a:ext uri="{FF2B5EF4-FFF2-40B4-BE49-F238E27FC236}">
                <a16:creationId xmlns:a16="http://schemas.microsoft.com/office/drawing/2014/main" id="{95CD860C-935F-5C42-9F6D-237F5E2699CB}"/>
              </a:ext>
            </a:extLst>
          </p:cNvPr>
          <p:cNvSpPr/>
          <p:nvPr/>
        </p:nvSpPr>
        <p:spPr>
          <a:xfrm rot="2268147">
            <a:off x="74559" y="5321039"/>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3940581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4867421" y="2020142"/>
            <a:ext cx="6792350" cy="1020762"/>
          </a:xfrm>
        </p:spPr>
        <p:txBody>
          <a:bodyPr/>
          <a:lstStyle/>
          <a:p>
            <a:r>
              <a:rPr kumimoji="1" lang="zh-TW" altLang="en-US" dirty="0">
                <a:latin typeface="Songti SC" panose="02010600040101010101" pitchFamily="2" charset="-122"/>
                <a:ea typeface="Songti SC" panose="02010600040101010101" pitchFamily="2" charset="-122"/>
              </a:rPr>
              <a:t>金融產品層出不窮</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4618891" y="3668152"/>
            <a:ext cx="6792350" cy="601265"/>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600" dirty="0">
                <a:latin typeface="Songti SC" panose="02010600040101010101" pitchFamily="2" charset="-122"/>
                <a:ea typeface="Songti SC" panose="02010600040101010101" pitchFamily="2" charset="-122"/>
              </a:rPr>
              <a:t>外匯、債券、股票、</a:t>
            </a:r>
            <a:r>
              <a:rPr kumimoji="1" lang="en-US" altLang="zh-TW" sz="3600" dirty="0">
                <a:latin typeface="Songti SC" panose="02010600040101010101" pitchFamily="2" charset="-122"/>
                <a:ea typeface="Songti SC" panose="02010600040101010101" pitchFamily="2" charset="-122"/>
              </a:rPr>
              <a:t>ETF</a:t>
            </a:r>
            <a:r>
              <a:rPr kumimoji="1" lang="zh-TW" altLang="en-US" sz="3600" dirty="0">
                <a:latin typeface="Songti SC" panose="02010600040101010101" pitchFamily="2" charset="-122"/>
                <a:ea typeface="Songti SC" panose="02010600040101010101" pitchFamily="2" charset="-122"/>
              </a:rPr>
              <a:t>、</a:t>
            </a:r>
            <a:r>
              <a:rPr kumimoji="1" lang="en-US" altLang="zh-TW" sz="3600" dirty="0">
                <a:latin typeface="Songti SC" panose="02010600040101010101" pitchFamily="2" charset="-122"/>
                <a:ea typeface="Songti SC" panose="02010600040101010101" pitchFamily="2" charset="-122"/>
              </a:rPr>
              <a:t>NFT…</a:t>
            </a:r>
            <a:endParaRPr kumimoji="1" lang="zh-TW" altLang="en-US" sz="3600" dirty="0">
              <a:latin typeface="Songti SC" panose="02010600040101010101" pitchFamily="2" charset="-122"/>
              <a:ea typeface="Songti SC" panose="02010600040101010101" pitchFamily="2" charset="-122"/>
            </a:endParaRP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2600177" y="4113015"/>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5400" dirty="0">
                <a:latin typeface="Songti SC" panose="02010600040101010101" pitchFamily="2" charset="-122"/>
                <a:ea typeface="Songti SC" panose="02010600040101010101" pitchFamily="2" charset="-122"/>
              </a:rPr>
              <a:t>元宇宙後 </a:t>
            </a:r>
            <a:r>
              <a:rPr kumimoji="1" lang="en-US" altLang="zh-TW" sz="5400" dirty="0">
                <a:latin typeface="Songti SC" panose="02010600040101010101" pitchFamily="2" charset="-122"/>
                <a:ea typeface="Songti SC" panose="02010600040101010101" pitchFamily="2" charset="-122"/>
              </a:rPr>
              <a:t> WHAT IS NEXT?</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3276393"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 Introduction</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F3321FA2-2310-D144-94B1-F957E7F44656}"/>
              </a:ext>
            </a:extLst>
          </p:cNvPr>
          <p:cNvSpPr txBox="1">
            <a:spLocks/>
          </p:cNvSpPr>
          <p:nvPr/>
        </p:nvSpPr>
        <p:spPr>
          <a:xfrm>
            <a:off x="2163949" y="4896665"/>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5400" dirty="0">
                <a:latin typeface="Songti SC" panose="02010600040101010101" pitchFamily="2" charset="-122"/>
                <a:ea typeface="Songti SC" panose="02010600040101010101" pitchFamily="2" charset="-122"/>
              </a:rPr>
              <a:t>代表市場潛力無窮</a:t>
            </a:r>
            <a:endParaRPr kumimoji="1" lang="en-US" altLang="zh-TW" sz="5400"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11212235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257906" y="2044766"/>
            <a:ext cx="11195538" cy="1554547"/>
          </a:xfrm>
        </p:spPr>
        <p:txBody>
          <a:bodyPr>
            <a:normAutofit fontScale="90000"/>
          </a:bodyPr>
          <a:lstStyle/>
          <a:p>
            <a:pPr algn="r"/>
            <a:br>
              <a:rPr kumimoji="1" lang="en-US" altLang="zh-TW" dirty="0">
                <a:latin typeface="Songti SC" panose="02010600040101010101" pitchFamily="2" charset="-122"/>
                <a:ea typeface="Songti SC" panose="02010600040101010101" pitchFamily="2" charset="-122"/>
              </a:rPr>
            </a:br>
            <a:r>
              <a:rPr kumimoji="1" lang="zh-TW" altLang="en-US" dirty="0">
                <a:latin typeface="Songti SC" panose="02010600040101010101" pitchFamily="2" charset="-122"/>
                <a:ea typeface="Songti SC" panose="02010600040101010101" pitchFamily="2" charset="-122"/>
              </a:rPr>
              <a:t>大量的論文討論</a:t>
            </a:r>
            <a:r>
              <a:rPr kumimoji="1" lang="en-US" altLang="zh-TW" dirty="0">
                <a:latin typeface="Songti SC" panose="02010600040101010101" pitchFamily="2" charset="-122"/>
                <a:ea typeface="Songti SC" panose="02010600040101010101" pitchFamily="2" charset="-122"/>
              </a:rPr>
              <a:t> </a:t>
            </a:r>
            <a:br>
              <a:rPr kumimoji="1" lang="en-US" altLang="zh-TW" dirty="0">
                <a:latin typeface="Songti SC" panose="02010600040101010101" pitchFamily="2" charset="-122"/>
                <a:ea typeface="Songti SC" panose="02010600040101010101" pitchFamily="2" charset="-122"/>
              </a:rPr>
            </a:br>
            <a:r>
              <a:rPr kumimoji="1" lang="zh-TW" altLang="en-US" dirty="0">
                <a:latin typeface="Songti SC" panose="02010600040101010101" pitchFamily="2" charset="-122"/>
                <a:ea typeface="Songti SC" panose="02010600040101010101" pitchFamily="2" charset="-122"/>
              </a:rPr>
              <a:t>將深度強化學習應用於交易策略</a:t>
            </a: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4149969" y="4178031"/>
            <a:ext cx="7427739" cy="595288"/>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4000" dirty="0">
                <a:latin typeface="Songti SC" panose="02010600040101010101" pitchFamily="2" charset="-122"/>
                <a:ea typeface="Songti SC" panose="02010600040101010101" pitchFamily="2" charset="-122"/>
              </a:rPr>
              <a:t>代表其效能仍有足夠大的嘗試空間</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動機</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846F038A-8ED1-3041-B429-E3275B8B0A0D}"/>
              </a:ext>
            </a:extLst>
          </p:cNvPr>
          <p:cNvSpPr txBox="1">
            <a:spLocks/>
          </p:cNvSpPr>
          <p:nvPr/>
        </p:nvSpPr>
        <p:spPr>
          <a:xfrm>
            <a:off x="8686801" y="1449478"/>
            <a:ext cx="2586108" cy="595288"/>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4000" dirty="0">
                <a:latin typeface="Songti SC" panose="02010600040101010101" pitchFamily="2" charset="-122"/>
                <a:ea typeface="Songti SC" panose="02010600040101010101" pitchFamily="2" charset="-122"/>
              </a:rPr>
              <a:t>至今仍有</a:t>
            </a:r>
          </a:p>
        </p:txBody>
      </p:sp>
    </p:spTree>
    <p:extLst>
      <p:ext uri="{BB962C8B-B14F-4D97-AF65-F5344CB8AC3E}">
        <p14:creationId xmlns:p14="http://schemas.microsoft.com/office/powerpoint/2010/main" val="1116104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96946" y="3671598"/>
            <a:ext cx="11195538" cy="1554547"/>
          </a:xfrm>
        </p:spPr>
        <p:txBody>
          <a:bodyPr>
            <a:normAutofit fontScale="90000"/>
          </a:bodyPr>
          <a:lstStyle/>
          <a:p>
            <a:pPr algn="r"/>
            <a:r>
              <a:rPr kumimoji="1" lang="zh-TW" altLang="en-US" dirty="0">
                <a:latin typeface="Songti SC" panose="02010600040101010101" pitchFamily="2" charset="-122"/>
                <a:ea typeface="Songti SC" panose="02010600040101010101" pitchFamily="2" charset="-122"/>
              </a:rPr>
              <a:t>何不就製作一個</a:t>
            </a:r>
            <a:br>
              <a:rPr kumimoji="1" lang="en-US" altLang="zh-TW" dirty="0">
                <a:latin typeface="Songti SC" panose="02010600040101010101" pitchFamily="2" charset="-122"/>
                <a:ea typeface="Songti SC" panose="02010600040101010101" pitchFamily="2" charset="-122"/>
              </a:rPr>
            </a:br>
            <a:r>
              <a:rPr kumimoji="1" lang="zh-TW" altLang="en-US" dirty="0">
                <a:latin typeface="Songti SC" panose="02010600040101010101" pitchFamily="2" charset="-122"/>
                <a:ea typeface="Songti SC" panose="02010600040101010101" pitchFamily="2" charset="-122"/>
              </a:rPr>
              <a:t>可快速建立且自動化的建模工具</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動機</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79C162B8-CCF2-8042-AE8A-BB789943ABA2}"/>
              </a:ext>
            </a:extLst>
          </p:cNvPr>
          <p:cNvSpPr txBox="1"/>
          <p:nvPr/>
        </p:nvSpPr>
        <p:spPr>
          <a:xfrm>
            <a:off x="2440141" y="1470064"/>
            <a:ext cx="8802410" cy="1077218"/>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而大多數論文模型，僅測試於部分金融產品</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且金融產品的高度迭代性，論文模型將無法跟上</a:t>
            </a:r>
          </a:p>
        </p:txBody>
      </p:sp>
      <p:sp>
        <p:nvSpPr>
          <p:cNvPr id="11" name="文字方塊 10">
            <a:extLst>
              <a:ext uri="{FF2B5EF4-FFF2-40B4-BE49-F238E27FC236}">
                <a16:creationId xmlns:a16="http://schemas.microsoft.com/office/drawing/2014/main" id="{C4ABE553-2AD7-F243-AA45-DFED3B4E3CE5}"/>
              </a:ext>
            </a:extLst>
          </p:cNvPr>
          <p:cNvSpPr txBox="1"/>
          <p:nvPr/>
        </p:nvSpPr>
        <p:spPr>
          <a:xfrm>
            <a:off x="9155974" y="3078754"/>
            <a:ext cx="2236510" cy="584775"/>
          </a:xfrm>
          <a:prstGeom prst="rect">
            <a:avLst/>
          </a:prstGeom>
          <a:noFill/>
        </p:spPr>
        <p:txBody>
          <a:bodyPr wrap="none" rtlCol="0">
            <a:spAutoFit/>
          </a:bodyPr>
          <a:lstStyle/>
          <a:p>
            <a:r>
              <a:rPr kumimoji="1" lang="zh-TW" altLang="en-US" sz="3200" dirty="0">
                <a:latin typeface="Songti SC" panose="02010600040101010101" pitchFamily="2" charset="-122"/>
                <a:ea typeface="Songti SC" panose="02010600040101010101" pitchFamily="2" charset="-122"/>
              </a:rPr>
              <a:t>因此，我想</a:t>
            </a:r>
            <a:endParaRPr kumimoji="1" lang="zh-TW" altLang="en-US" sz="3200" dirty="0"/>
          </a:p>
        </p:txBody>
      </p:sp>
    </p:spTree>
    <p:extLst>
      <p:ext uri="{BB962C8B-B14F-4D97-AF65-F5344CB8AC3E}">
        <p14:creationId xmlns:p14="http://schemas.microsoft.com/office/powerpoint/2010/main" val="13614966"/>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3667</TotalTime>
  <Words>1420</Words>
  <Application>Microsoft Macintosh PowerPoint</Application>
  <PresentationFormat>寬螢幕</PresentationFormat>
  <Paragraphs>116</Paragraphs>
  <Slides>15</Slides>
  <Notes>2</Notes>
  <HiddenSlides>0</HiddenSlides>
  <MMClips>0</MMClips>
  <ScaleCrop>false</ScaleCrop>
  <HeadingPairs>
    <vt:vector size="6" baseType="variant">
      <vt:variant>
        <vt:lpstr>使用字型</vt:lpstr>
      </vt:variant>
      <vt:variant>
        <vt:i4>8</vt:i4>
      </vt:variant>
      <vt:variant>
        <vt:lpstr>佈景主題</vt:lpstr>
      </vt:variant>
      <vt:variant>
        <vt:i4>1</vt:i4>
      </vt:variant>
      <vt:variant>
        <vt:lpstr>投影片標題</vt:lpstr>
      </vt:variant>
      <vt:variant>
        <vt:i4>15</vt:i4>
      </vt:variant>
    </vt:vector>
  </HeadingPairs>
  <TitlesOfParts>
    <vt:vector size="24" baseType="lpstr">
      <vt:lpstr>Songti SC</vt:lpstr>
      <vt:lpstr>Arial</vt:lpstr>
      <vt:lpstr>Calibri</vt:lpstr>
      <vt:lpstr>Calibri Light</vt:lpstr>
      <vt:lpstr>Cambria Math</vt:lpstr>
      <vt:lpstr>Didot</vt:lpstr>
      <vt:lpstr>Times New Roman</vt:lpstr>
      <vt:lpstr>Wingdings</vt:lpstr>
      <vt:lpstr>Office 佈景主題</vt:lpstr>
      <vt:lpstr>SALL AGENCY</vt:lpstr>
      <vt:lpstr>金融產品層出不窮</vt:lpstr>
      <vt:lpstr>金融產品層出不窮</vt:lpstr>
      <vt:lpstr>金融產品層出不窮</vt:lpstr>
      <vt:lpstr>金融產品層出不窮</vt:lpstr>
      <vt:lpstr>SALL AGENCY</vt:lpstr>
      <vt:lpstr>金融產品層出不窮</vt:lpstr>
      <vt:lpstr> 大量的論文討論  將深度強化學習應用於交易策略</vt:lpstr>
      <vt:lpstr>何不就製作一個 可快速建立且自動化的建模工具</vt:lpstr>
      <vt:lpstr>將 RL 與 MLOps 結合</vt:lpstr>
      <vt:lpstr>目前計劃推出一至三款基礎模型</vt:lpstr>
      <vt:lpstr>Rewardt,a = Log( (t+1 Asset(a))/(t Asset) ) * α</vt:lpstr>
      <vt:lpstr>目前設計為是每天都做一次動作 ( 將做更深入研究 )</vt:lpstr>
      <vt:lpstr>部署的部分</vt:lpstr>
      <vt:lpstr>部署的部分</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陳元熙</dc:creator>
  <cp:lastModifiedBy>陳元熙</cp:lastModifiedBy>
  <cp:revision>15</cp:revision>
  <dcterms:created xsi:type="dcterms:W3CDTF">2023-03-18T09:15:09Z</dcterms:created>
  <dcterms:modified xsi:type="dcterms:W3CDTF">2023-07-02T14:53:01Z</dcterms:modified>
</cp:coreProperties>
</file>

<file path=docProps/thumbnail.jpeg>
</file>